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null)" ContentType="image/x-emf"/>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64" r:id="rId2"/>
    <p:sldId id="390" r:id="rId3"/>
    <p:sldId id="392" r:id="rId4"/>
    <p:sldId id="391" r:id="rId5"/>
    <p:sldId id="393" r:id="rId6"/>
    <p:sldId id="394" r:id="rId7"/>
    <p:sldId id="395" r:id="rId8"/>
    <p:sldId id="399" r:id="rId9"/>
    <p:sldId id="400" r:id="rId10"/>
    <p:sldId id="403" r:id="rId11"/>
    <p:sldId id="401" r:id="rId12"/>
    <p:sldId id="402" r:id="rId13"/>
    <p:sldId id="398" r:id="rId14"/>
    <p:sldId id="404" r:id="rId15"/>
    <p:sldId id="324"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BFC4"/>
    <a:srgbClr val="FF6601"/>
    <a:srgbClr val="3B50CF"/>
    <a:srgbClr val="5A66EF"/>
    <a:srgbClr val="82E9F6"/>
    <a:srgbClr val="5B66EF"/>
    <a:srgbClr val="84F3B0"/>
    <a:srgbClr val="E9D833"/>
    <a:srgbClr val="D06220"/>
    <a:srgbClr val="B1BAC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2"/>
    <p:restoredTop sz="86442"/>
  </p:normalViewPr>
  <p:slideViewPr>
    <p:cSldViewPr snapToGrid="0" snapToObjects="1">
      <p:cViewPr varScale="1">
        <p:scale>
          <a:sx n="127" d="100"/>
          <a:sy n="127" d="100"/>
        </p:scale>
        <p:origin x="416"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7A158D-96F2-2F49-9394-5009C4C28E22}" type="doc">
      <dgm:prSet loTypeId="urn:microsoft.com/office/officeart/2008/layout/VerticalCurvedList" loCatId="" qsTypeId="urn:microsoft.com/office/officeart/2005/8/quickstyle/simple3" qsCatId="simple" csTypeId="urn:microsoft.com/office/officeart/2005/8/colors/accent1_2" csCatId="accent1" phldr="1"/>
      <dgm:spPr/>
      <dgm:t>
        <a:bodyPr/>
        <a:lstStyle/>
        <a:p>
          <a:endParaRPr lang="en-US"/>
        </a:p>
      </dgm:t>
    </dgm:pt>
    <dgm:pt modelId="{09CBC444-A90A-8B42-9F97-248B70EB7F50}">
      <dgm:prSet phldrT="[Text]"/>
      <dgm:spPr>
        <a:solidFill>
          <a:srgbClr val="3A99C8"/>
        </a:solidFill>
      </dgm:spPr>
      <dgm:t>
        <a:bodyPr/>
        <a:lstStyle/>
        <a:p>
          <a:r>
            <a:rPr lang="en-US" dirty="0">
              <a:solidFill>
                <a:schemeClr val="bg1"/>
              </a:solidFill>
            </a:rPr>
            <a:t>Custom Elements</a:t>
          </a:r>
        </a:p>
      </dgm:t>
    </dgm:pt>
    <dgm:pt modelId="{C24F4658-F56C-6344-89CE-068C519B226B}" type="parTrans" cxnId="{82D6BCEB-7098-7246-8E61-61B63BE5DA5D}">
      <dgm:prSet/>
      <dgm:spPr/>
      <dgm:t>
        <a:bodyPr/>
        <a:lstStyle/>
        <a:p>
          <a:endParaRPr lang="en-US"/>
        </a:p>
      </dgm:t>
    </dgm:pt>
    <dgm:pt modelId="{56AA9C7E-FFD6-0142-9451-3B0A75F6176C}" type="sibTrans" cxnId="{82D6BCEB-7098-7246-8E61-61B63BE5DA5D}">
      <dgm:prSet/>
      <dgm:spPr>
        <a:ln>
          <a:solidFill>
            <a:srgbClr val="FF6601"/>
          </a:solidFill>
        </a:ln>
      </dgm:spPr>
      <dgm:t>
        <a:bodyPr/>
        <a:lstStyle/>
        <a:p>
          <a:endParaRPr lang="en-US"/>
        </a:p>
      </dgm:t>
    </dgm:pt>
    <dgm:pt modelId="{B340D5D4-00F2-2C49-9140-936DBD1F8E8F}">
      <dgm:prSet phldrT="[Text]"/>
      <dgm:spPr>
        <a:solidFill>
          <a:srgbClr val="3A99C8"/>
        </a:solidFill>
      </dgm:spPr>
      <dgm:t>
        <a:bodyPr/>
        <a:lstStyle/>
        <a:p>
          <a:r>
            <a:rPr lang="en-US" dirty="0">
              <a:solidFill>
                <a:schemeClr val="bg1"/>
              </a:solidFill>
            </a:rPr>
            <a:t>Shadow DOM</a:t>
          </a:r>
        </a:p>
      </dgm:t>
    </dgm:pt>
    <dgm:pt modelId="{5CDFF8F2-3805-AD4D-B6A6-15DD88C4238C}" type="parTrans" cxnId="{8D5670D7-65B3-FA43-87C3-A6A419488B70}">
      <dgm:prSet/>
      <dgm:spPr/>
      <dgm:t>
        <a:bodyPr/>
        <a:lstStyle/>
        <a:p>
          <a:endParaRPr lang="en-US"/>
        </a:p>
      </dgm:t>
    </dgm:pt>
    <dgm:pt modelId="{84CF4BC8-E725-5D4E-837C-D309EC92307E}" type="sibTrans" cxnId="{8D5670D7-65B3-FA43-87C3-A6A419488B70}">
      <dgm:prSet/>
      <dgm:spPr/>
      <dgm:t>
        <a:bodyPr/>
        <a:lstStyle/>
        <a:p>
          <a:endParaRPr lang="en-US"/>
        </a:p>
      </dgm:t>
    </dgm:pt>
    <dgm:pt modelId="{31504E5E-6135-E945-AB65-D98831AB673F}">
      <dgm:prSet phldrT="[Text]"/>
      <dgm:spPr>
        <a:solidFill>
          <a:srgbClr val="3A99C8"/>
        </a:solidFill>
      </dgm:spPr>
      <dgm:t>
        <a:bodyPr/>
        <a:lstStyle/>
        <a:p>
          <a:r>
            <a:rPr lang="en-US" dirty="0">
              <a:solidFill>
                <a:schemeClr val="bg1"/>
              </a:solidFill>
            </a:rPr>
            <a:t>HTML Template</a:t>
          </a:r>
        </a:p>
      </dgm:t>
    </dgm:pt>
    <dgm:pt modelId="{6D15AD20-0F3E-2641-A7DC-235AE7B74649}" type="parTrans" cxnId="{3BA01568-471C-B143-96C4-A022608A2C11}">
      <dgm:prSet/>
      <dgm:spPr/>
      <dgm:t>
        <a:bodyPr/>
        <a:lstStyle/>
        <a:p>
          <a:endParaRPr lang="en-US"/>
        </a:p>
      </dgm:t>
    </dgm:pt>
    <dgm:pt modelId="{BA40D664-5163-C142-97B4-ADE90200D118}" type="sibTrans" cxnId="{3BA01568-471C-B143-96C4-A022608A2C11}">
      <dgm:prSet/>
      <dgm:spPr/>
      <dgm:t>
        <a:bodyPr/>
        <a:lstStyle/>
        <a:p>
          <a:endParaRPr lang="en-US"/>
        </a:p>
      </dgm:t>
    </dgm:pt>
    <dgm:pt modelId="{4726E44D-29D3-554B-B564-FC3E2347D9FB}">
      <dgm:prSet/>
      <dgm:spPr>
        <a:solidFill>
          <a:srgbClr val="3A99C8"/>
        </a:solidFill>
      </dgm:spPr>
      <dgm:t>
        <a:bodyPr/>
        <a:lstStyle/>
        <a:p>
          <a:r>
            <a:rPr lang="en-US" dirty="0">
              <a:solidFill>
                <a:schemeClr val="bg1"/>
              </a:solidFill>
            </a:rPr>
            <a:t>HTML Imports </a:t>
          </a:r>
        </a:p>
      </dgm:t>
    </dgm:pt>
    <dgm:pt modelId="{48A371C5-F504-BC43-BA2B-27009A4A15EC}" type="parTrans" cxnId="{DF3018A5-8053-7142-9A63-552BD2EFDF99}">
      <dgm:prSet/>
      <dgm:spPr/>
      <dgm:t>
        <a:bodyPr/>
        <a:lstStyle/>
        <a:p>
          <a:endParaRPr lang="en-US"/>
        </a:p>
      </dgm:t>
    </dgm:pt>
    <dgm:pt modelId="{FFCF2135-C83C-0840-9B7F-CADD0326B735}" type="sibTrans" cxnId="{DF3018A5-8053-7142-9A63-552BD2EFDF99}">
      <dgm:prSet/>
      <dgm:spPr/>
      <dgm:t>
        <a:bodyPr/>
        <a:lstStyle/>
        <a:p>
          <a:endParaRPr lang="en-US"/>
        </a:p>
      </dgm:t>
    </dgm:pt>
    <dgm:pt modelId="{0E0B5F30-1301-7540-A2BA-183F2661E94C}" type="pres">
      <dgm:prSet presAssocID="{7C7A158D-96F2-2F49-9394-5009C4C28E22}" presName="Name0" presStyleCnt="0">
        <dgm:presLayoutVars>
          <dgm:chMax val="7"/>
          <dgm:chPref val="7"/>
          <dgm:dir/>
        </dgm:presLayoutVars>
      </dgm:prSet>
      <dgm:spPr/>
    </dgm:pt>
    <dgm:pt modelId="{8F04F6FB-29DA-C94B-BD8E-A5467735E54D}" type="pres">
      <dgm:prSet presAssocID="{7C7A158D-96F2-2F49-9394-5009C4C28E22}" presName="Name1" presStyleCnt="0"/>
      <dgm:spPr/>
    </dgm:pt>
    <dgm:pt modelId="{29F63C7D-2888-BC4B-A18A-7217BBC5019F}" type="pres">
      <dgm:prSet presAssocID="{7C7A158D-96F2-2F49-9394-5009C4C28E22}" presName="cycle" presStyleCnt="0"/>
      <dgm:spPr/>
    </dgm:pt>
    <dgm:pt modelId="{4BE5A2E9-7880-254E-8CFB-65C383622CCE}" type="pres">
      <dgm:prSet presAssocID="{7C7A158D-96F2-2F49-9394-5009C4C28E22}" presName="srcNode" presStyleLbl="node1" presStyleIdx="0" presStyleCnt="4"/>
      <dgm:spPr/>
    </dgm:pt>
    <dgm:pt modelId="{04B04F08-51D6-214E-976E-DBBC9AB40A44}" type="pres">
      <dgm:prSet presAssocID="{7C7A158D-96F2-2F49-9394-5009C4C28E22}" presName="conn" presStyleLbl="parChTrans1D2" presStyleIdx="0" presStyleCnt="1"/>
      <dgm:spPr/>
    </dgm:pt>
    <dgm:pt modelId="{B1A69DD6-FA00-3846-BCD9-3D24A5523618}" type="pres">
      <dgm:prSet presAssocID="{7C7A158D-96F2-2F49-9394-5009C4C28E22}" presName="extraNode" presStyleLbl="node1" presStyleIdx="0" presStyleCnt="4"/>
      <dgm:spPr/>
    </dgm:pt>
    <dgm:pt modelId="{12184C37-E6D0-184E-9C39-A4841A9D34B0}" type="pres">
      <dgm:prSet presAssocID="{7C7A158D-96F2-2F49-9394-5009C4C28E22}" presName="dstNode" presStyleLbl="node1" presStyleIdx="0" presStyleCnt="4"/>
      <dgm:spPr/>
    </dgm:pt>
    <dgm:pt modelId="{36410BCE-E225-564B-9065-AB76EB6B3C28}" type="pres">
      <dgm:prSet presAssocID="{09CBC444-A90A-8B42-9F97-248B70EB7F50}" presName="text_1" presStyleLbl="node1" presStyleIdx="0" presStyleCnt="4">
        <dgm:presLayoutVars>
          <dgm:bulletEnabled val="1"/>
        </dgm:presLayoutVars>
      </dgm:prSet>
      <dgm:spPr/>
    </dgm:pt>
    <dgm:pt modelId="{F340312B-B821-0740-8DA4-84CDEE3006FC}" type="pres">
      <dgm:prSet presAssocID="{09CBC444-A90A-8B42-9F97-248B70EB7F50}" presName="accent_1" presStyleCnt="0"/>
      <dgm:spPr/>
    </dgm:pt>
    <dgm:pt modelId="{CBAD112D-A7BC-1047-8B15-715610026EAD}" type="pres">
      <dgm:prSet presAssocID="{09CBC444-A90A-8B42-9F97-248B70EB7F50}" presName="accentRepeatNode" presStyleLbl="solidFgAcc1" presStyleIdx="0" presStyleCnt="4"/>
      <dgm:spPr>
        <a:solidFill>
          <a:srgbClr val="B1BAC9"/>
        </a:solidFill>
        <a:ln w="28575">
          <a:solidFill>
            <a:srgbClr val="FF6601"/>
          </a:solidFill>
        </a:ln>
      </dgm:spPr>
    </dgm:pt>
    <dgm:pt modelId="{E233F780-E5C3-0D46-89A1-1804F96DFF04}" type="pres">
      <dgm:prSet presAssocID="{B340D5D4-00F2-2C49-9140-936DBD1F8E8F}" presName="text_2" presStyleLbl="node1" presStyleIdx="1" presStyleCnt="4">
        <dgm:presLayoutVars>
          <dgm:bulletEnabled val="1"/>
        </dgm:presLayoutVars>
      </dgm:prSet>
      <dgm:spPr/>
    </dgm:pt>
    <dgm:pt modelId="{ED6ABC14-E892-E14E-9E0A-BD3A7B691FD5}" type="pres">
      <dgm:prSet presAssocID="{B340D5D4-00F2-2C49-9140-936DBD1F8E8F}" presName="accent_2" presStyleCnt="0"/>
      <dgm:spPr/>
    </dgm:pt>
    <dgm:pt modelId="{052E7121-CCDA-BA40-8681-27A2A1FE1EB8}" type="pres">
      <dgm:prSet presAssocID="{B340D5D4-00F2-2C49-9140-936DBD1F8E8F}" presName="accentRepeatNode" presStyleLbl="solidFgAcc1" presStyleIdx="1" presStyleCnt="4"/>
      <dgm:spPr>
        <a:solidFill>
          <a:srgbClr val="B1BAC9"/>
        </a:solidFill>
        <a:ln w="28575">
          <a:solidFill>
            <a:srgbClr val="FF6601"/>
          </a:solidFill>
        </a:ln>
      </dgm:spPr>
    </dgm:pt>
    <dgm:pt modelId="{85C66D65-C09E-0041-B21C-F79E6023CED5}" type="pres">
      <dgm:prSet presAssocID="{31504E5E-6135-E945-AB65-D98831AB673F}" presName="text_3" presStyleLbl="node1" presStyleIdx="2" presStyleCnt="4">
        <dgm:presLayoutVars>
          <dgm:bulletEnabled val="1"/>
        </dgm:presLayoutVars>
      </dgm:prSet>
      <dgm:spPr/>
    </dgm:pt>
    <dgm:pt modelId="{AF701A9E-7C59-DB4E-A1BE-47123FD4C3C1}" type="pres">
      <dgm:prSet presAssocID="{31504E5E-6135-E945-AB65-D98831AB673F}" presName="accent_3" presStyleCnt="0"/>
      <dgm:spPr/>
    </dgm:pt>
    <dgm:pt modelId="{2EE08C54-5457-7B48-9C8F-3A4F4B04B264}" type="pres">
      <dgm:prSet presAssocID="{31504E5E-6135-E945-AB65-D98831AB673F}" presName="accentRepeatNode" presStyleLbl="solidFgAcc1" presStyleIdx="2" presStyleCnt="4"/>
      <dgm:spPr>
        <a:solidFill>
          <a:srgbClr val="B1BAC9"/>
        </a:solidFill>
        <a:ln w="28575">
          <a:solidFill>
            <a:srgbClr val="FF6601"/>
          </a:solidFill>
        </a:ln>
      </dgm:spPr>
    </dgm:pt>
    <dgm:pt modelId="{926C469E-92F7-BE48-910F-6FE9E8C07FDF}" type="pres">
      <dgm:prSet presAssocID="{4726E44D-29D3-554B-B564-FC3E2347D9FB}" presName="text_4" presStyleLbl="node1" presStyleIdx="3" presStyleCnt="4">
        <dgm:presLayoutVars>
          <dgm:bulletEnabled val="1"/>
        </dgm:presLayoutVars>
      </dgm:prSet>
      <dgm:spPr/>
    </dgm:pt>
    <dgm:pt modelId="{20515390-CF9F-D34D-9F05-AB7D6A1082C8}" type="pres">
      <dgm:prSet presAssocID="{4726E44D-29D3-554B-B564-FC3E2347D9FB}" presName="accent_4" presStyleCnt="0"/>
      <dgm:spPr/>
    </dgm:pt>
    <dgm:pt modelId="{ECA75D3B-27AD-1B48-A7AD-09133215BE11}" type="pres">
      <dgm:prSet presAssocID="{4726E44D-29D3-554B-B564-FC3E2347D9FB}" presName="accentRepeatNode" presStyleLbl="solidFgAcc1" presStyleIdx="3" presStyleCnt="4"/>
      <dgm:spPr>
        <a:solidFill>
          <a:srgbClr val="B1BAC9"/>
        </a:solidFill>
        <a:ln w="28575">
          <a:solidFill>
            <a:srgbClr val="FF6601"/>
          </a:solidFill>
        </a:ln>
      </dgm:spPr>
    </dgm:pt>
  </dgm:ptLst>
  <dgm:cxnLst>
    <dgm:cxn modelId="{B34D530B-6561-4B41-92FE-7B4D06A35C27}" type="presOf" srcId="{4726E44D-29D3-554B-B564-FC3E2347D9FB}" destId="{926C469E-92F7-BE48-910F-6FE9E8C07FDF}" srcOrd="0" destOrd="0" presId="urn:microsoft.com/office/officeart/2008/layout/VerticalCurvedList"/>
    <dgm:cxn modelId="{5271B043-E1AA-1B45-A56B-2C8E8BF76024}" type="presOf" srcId="{7C7A158D-96F2-2F49-9394-5009C4C28E22}" destId="{0E0B5F30-1301-7540-A2BA-183F2661E94C}" srcOrd="0" destOrd="0" presId="urn:microsoft.com/office/officeart/2008/layout/VerticalCurvedList"/>
    <dgm:cxn modelId="{4021404E-1350-A445-B316-7F8553DD3BF0}" type="presOf" srcId="{56AA9C7E-FFD6-0142-9451-3B0A75F6176C}" destId="{04B04F08-51D6-214E-976E-DBBC9AB40A44}" srcOrd="0" destOrd="0" presId="urn:microsoft.com/office/officeart/2008/layout/VerticalCurvedList"/>
    <dgm:cxn modelId="{3BA01568-471C-B143-96C4-A022608A2C11}" srcId="{7C7A158D-96F2-2F49-9394-5009C4C28E22}" destId="{31504E5E-6135-E945-AB65-D98831AB673F}" srcOrd="2" destOrd="0" parTransId="{6D15AD20-0F3E-2641-A7DC-235AE7B74649}" sibTransId="{BA40D664-5163-C142-97B4-ADE90200D118}"/>
    <dgm:cxn modelId="{A0FF907F-1515-734D-B3EA-7062293890FB}" type="presOf" srcId="{B340D5D4-00F2-2C49-9140-936DBD1F8E8F}" destId="{E233F780-E5C3-0D46-89A1-1804F96DFF04}" srcOrd="0" destOrd="0" presId="urn:microsoft.com/office/officeart/2008/layout/VerticalCurvedList"/>
    <dgm:cxn modelId="{AE9DFB97-46DC-1E48-A40F-A2052D1299DF}" type="presOf" srcId="{31504E5E-6135-E945-AB65-D98831AB673F}" destId="{85C66D65-C09E-0041-B21C-F79E6023CED5}" srcOrd="0" destOrd="0" presId="urn:microsoft.com/office/officeart/2008/layout/VerticalCurvedList"/>
    <dgm:cxn modelId="{DF3018A5-8053-7142-9A63-552BD2EFDF99}" srcId="{7C7A158D-96F2-2F49-9394-5009C4C28E22}" destId="{4726E44D-29D3-554B-B564-FC3E2347D9FB}" srcOrd="3" destOrd="0" parTransId="{48A371C5-F504-BC43-BA2B-27009A4A15EC}" sibTransId="{FFCF2135-C83C-0840-9B7F-CADD0326B735}"/>
    <dgm:cxn modelId="{3D9EDAA8-6790-AF45-AA90-70E0DF76B0DD}" type="presOf" srcId="{09CBC444-A90A-8B42-9F97-248B70EB7F50}" destId="{36410BCE-E225-564B-9065-AB76EB6B3C28}" srcOrd="0" destOrd="0" presId="urn:microsoft.com/office/officeart/2008/layout/VerticalCurvedList"/>
    <dgm:cxn modelId="{8D5670D7-65B3-FA43-87C3-A6A419488B70}" srcId="{7C7A158D-96F2-2F49-9394-5009C4C28E22}" destId="{B340D5D4-00F2-2C49-9140-936DBD1F8E8F}" srcOrd="1" destOrd="0" parTransId="{5CDFF8F2-3805-AD4D-B6A6-15DD88C4238C}" sibTransId="{84CF4BC8-E725-5D4E-837C-D309EC92307E}"/>
    <dgm:cxn modelId="{82D6BCEB-7098-7246-8E61-61B63BE5DA5D}" srcId="{7C7A158D-96F2-2F49-9394-5009C4C28E22}" destId="{09CBC444-A90A-8B42-9F97-248B70EB7F50}" srcOrd="0" destOrd="0" parTransId="{C24F4658-F56C-6344-89CE-068C519B226B}" sibTransId="{56AA9C7E-FFD6-0142-9451-3B0A75F6176C}"/>
    <dgm:cxn modelId="{56269DB3-6E37-4A4A-B1F7-79EA669BB5B7}" type="presParOf" srcId="{0E0B5F30-1301-7540-A2BA-183F2661E94C}" destId="{8F04F6FB-29DA-C94B-BD8E-A5467735E54D}" srcOrd="0" destOrd="0" presId="urn:microsoft.com/office/officeart/2008/layout/VerticalCurvedList"/>
    <dgm:cxn modelId="{29521C47-7D68-3543-B226-59BAB7795E6D}" type="presParOf" srcId="{8F04F6FB-29DA-C94B-BD8E-A5467735E54D}" destId="{29F63C7D-2888-BC4B-A18A-7217BBC5019F}" srcOrd="0" destOrd="0" presId="urn:microsoft.com/office/officeart/2008/layout/VerticalCurvedList"/>
    <dgm:cxn modelId="{D7727314-D776-C64C-A5AB-6C8775C36686}" type="presParOf" srcId="{29F63C7D-2888-BC4B-A18A-7217BBC5019F}" destId="{4BE5A2E9-7880-254E-8CFB-65C383622CCE}" srcOrd="0" destOrd="0" presId="urn:microsoft.com/office/officeart/2008/layout/VerticalCurvedList"/>
    <dgm:cxn modelId="{CCBC9E52-BB6D-1042-BE74-6ECEDA799612}" type="presParOf" srcId="{29F63C7D-2888-BC4B-A18A-7217BBC5019F}" destId="{04B04F08-51D6-214E-976E-DBBC9AB40A44}" srcOrd="1" destOrd="0" presId="urn:microsoft.com/office/officeart/2008/layout/VerticalCurvedList"/>
    <dgm:cxn modelId="{9D9AE15B-B234-B74C-9D73-33DD0FC24077}" type="presParOf" srcId="{29F63C7D-2888-BC4B-A18A-7217BBC5019F}" destId="{B1A69DD6-FA00-3846-BCD9-3D24A5523618}" srcOrd="2" destOrd="0" presId="urn:microsoft.com/office/officeart/2008/layout/VerticalCurvedList"/>
    <dgm:cxn modelId="{17091DE9-6279-E84F-97D0-CA9D751EC6B6}" type="presParOf" srcId="{29F63C7D-2888-BC4B-A18A-7217BBC5019F}" destId="{12184C37-E6D0-184E-9C39-A4841A9D34B0}" srcOrd="3" destOrd="0" presId="urn:microsoft.com/office/officeart/2008/layout/VerticalCurvedList"/>
    <dgm:cxn modelId="{C47DDE12-E4E4-6144-9972-B3F93DA08DDE}" type="presParOf" srcId="{8F04F6FB-29DA-C94B-BD8E-A5467735E54D}" destId="{36410BCE-E225-564B-9065-AB76EB6B3C28}" srcOrd="1" destOrd="0" presId="urn:microsoft.com/office/officeart/2008/layout/VerticalCurvedList"/>
    <dgm:cxn modelId="{EAD32E50-E379-1C46-BB94-6042A7F3314D}" type="presParOf" srcId="{8F04F6FB-29DA-C94B-BD8E-A5467735E54D}" destId="{F340312B-B821-0740-8DA4-84CDEE3006FC}" srcOrd="2" destOrd="0" presId="urn:microsoft.com/office/officeart/2008/layout/VerticalCurvedList"/>
    <dgm:cxn modelId="{2A69C52D-0ADF-A248-BAF9-1922F24091CE}" type="presParOf" srcId="{F340312B-B821-0740-8DA4-84CDEE3006FC}" destId="{CBAD112D-A7BC-1047-8B15-715610026EAD}" srcOrd="0" destOrd="0" presId="urn:microsoft.com/office/officeart/2008/layout/VerticalCurvedList"/>
    <dgm:cxn modelId="{9806F2B5-9180-B149-A875-273F76DBC9AD}" type="presParOf" srcId="{8F04F6FB-29DA-C94B-BD8E-A5467735E54D}" destId="{E233F780-E5C3-0D46-89A1-1804F96DFF04}" srcOrd="3" destOrd="0" presId="urn:microsoft.com/office/officeart/2008/layout/VerticalCurvedList"/>
    <dgm:cxn modelId="{818060A3-3D36-4942-9342-3D59F380B8C6}" type="presParOf" srcId="{8F04F6FB-29DA-C94B-BD8E-A5467735E54D}" destId="{ED6ABC14-E892-E14E-9E0A-BD3A7B691FD5}" srcOrd="4" destOrd="0" presId="urn:microsoft.com/office/officeart/2008/layout/VerticalCurvedList"/>
    <dgm:cxn modelId="{37D78E8C-DBDD-C444-AE04-3F21692F0DF1}" type="presParOf" srcId="{ED6ABC14-E892-E14E-9E0A-BD3A7B691FD5}" destId="{052E7121-CCDA-BA40-8681-27A2A1FE1EB8}" srcOrd="0" destOrd="0" presId="urn:microsoft.com/office/officeart/2008/layout/VerticalCurvedList"/>
    <dgm:cxn modelId="{12FDC074-E0F0-E841-8B76-8186CB58B5B4}" type="presParOf" srcId="{8F04F6FB-29DA-C94B-BD8E-A5467735E54D}" destId="{85C66D65-C09E-0041-B21C-F79E6023CED5}" srcOrd="5" destOrd="0" presId="urn:microsoft.com/office/officeart/2008/layout/VerticalCurvedList"/>
    <dgm:cxn modelId="{D864A095-75D5-3244-934F-AB25CA0CABB5}" type="presParOf" srcId="{8F04F6FB-29DA-C94B-BD8E-A5467735E54D}" destId="{AF701A9E-7C59-DB4E-A1BE-47123FD4C3C1}" srcOrd="6" destOrd="0" presId="urn:microsoft.com/office/officeart/2008/layout/VerticalCurvedList"/>
    <dgm:cxn modelId="{6BB117D1-D7F3-2947-ADDA-FBE358BD6523}" type="presParOf" srcId="{AF701A9E-7C59-DB4E-A1BE-47123FD4C3C1}" destId="{2EE08C54-5457-7B48-9C8F-3A4F4B04B264}" srcOrd="0" destOrd="0" presId="urn:microsoft.com/office/officeart/2008/layout/VerticalCurvedList"/>
    <dgm:cxn modelId="{E6407354-FFA4-8D4A-B56F-90CE00D79659}" type="presParOf" srcId="{8F04F6FB-29DA-C94B-BD8E-A5467735E54D}" destId="{926C469E-92F7-BE48-910F-6FE9E8C07FDF}" srcOrd="7" destOrd="0" presId="urn:microsoft.com/office/officeart/2008/layout/VerticalCurvedList"/>
    <dgm:cxn modelId="{8E9735F2-5839-5840-BC36-3D7AB13848D5}" type="presParOf" srcId="{8F04F6FB-29DA-C94B-BD8E-A5467735E54D}" destId="{20515390-CF9F-D34D-9F05-AB7D6A1082C8}" srcOrd="8" destOrd="0" presId="urn:microsoft.com/office/officeart/2008/layout/VerticalCurvedList"/>
    <dgm:cxn modelId="{10FE3240-F51A-EB4D-AF48-E430346CAA69}" type="presParOf" srcId="{20515390-CF9F-D34D-9F05-AB7D6A1082C8}" destId="{ECA75D3B-27AD-1B48-A7AD-09133215BE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04F08-51D6-214E-976E-DBBC9AB40A44}">
      <dsp:nvSpPr>
        <dsp:cNvPr id="0" name=""/>
        <dsp:cNvSpPr/>
      </dsp:nvSpPr>
      <dsp:spPr>
        <a:xfrm>
          <a:off x="-6602648" y="-1009724"/>
          <a:ext cx="7858546" cy="7858546"/>
        </a:xfrm>
        <a:prstGeom prst="blockArc">
          <a:avLst>
            <a:gd name="adj1" fmla="val 18900000"/>
            <a:gd name="adj2" fmla="val 2700000"/>
            <a:gd name="adj3" fmla="val 275"/>
          </a:avLst>
        </a:prstGeom>
        <a:noFill/>
        <a:ln w="25400" cap="flat" cmpd="sng" algn="ctr">
          <a:solidFill>
            <a:srgbClr val="FF6601"/>
          </a:solidFill>
          <a:prstDash val="solid"/>
        </a:ln>
        <a:effectLst/>
      </dsp:spPr>
      <dsp:style>
        <a:lnRef idx="2">
          <a:scrgbClr r="0" g="0" b="0"/>
        </a:lnRef>
        <a:fillRef idx="0">
          <a:scrgbClr r="0" g="0" b="0"/>
        </a:fillRef>
        <a:effectRef idx="0">
          <a:scrgbClr r="0" g="0" b="0"/>
        </a:effectRef>
        <a:fontRef idx="minor"/>
      </dsp:style>
    </dsp:sp>
    <dsp:sp modelId="{36410BCE-E225-564B-9065-AB76EB6B3C28}">
      <dsp:nvSpPr>
        <dsp:cNvPr id="0" name=""/>
        <dsp:cNvSpPr/>
      </dsp:nvSpPr>
      <dsp:spPr>
        <a:xfrm>
          <a:off x="657175" y="448909"/>
          <a:ext cx="8055940" cy="898286"/>
        </a:xfrm>
        <a:prstGeom prst="rect">
          <a:avLst/>
        </a:prstGeom>
        <a:solidFill>
          <a:srgbClr val="3A99C8"/>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3015"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kern="1200" dirty="0">
              <a:solidFill>
                <a:schemeClr val="bg1"/>
              </a:solidFill>
            </a:rPr>
            <a:t>Custom Elements</a:t>
          </a:r>
        </a:p>
      </dsp:txBody>
      <dsp:txXfrm>
        <a:off x="657175" y="448909"/>
        <a:ext cx="8055940" cy="898286"/>
      </dsp:txXfrm>
    </dsp:sp>
    <dsp:sp modelId="{CBAD112D-A7BC-1047-8B15-715610026EAD}">
      <dsp:nvSpPr>
        <dsp:cNvPr id="0" name=""/>
        <dsp:cNvSpPr/>
      </dsp:nvSpPr>
      <dsp:spPr>
        <a:xfrm>
          <a:off x="95745" y="336623"/>
          <a:ext cx="1122858" cy="1122858"/>
        </a:xfrm>
        <a:prstGeom prst="ellipse">
          <a:avLst/>
        </a:prstGeom>
        <a:solidFill>
          <a:srgbClr val="B1BAC9"/>
        </a:solidFill>
        <a:ln w="28575" cap="flat" cmpd="sng" algn="ctr">
          <a:solidFill>
            <a:srgbClr val="FF6601"/>
          </a:solidFill>
          <a:prstDash val="solid"/>
        </a:ln>
        <a:effectLst/>
      </dsp:spPr>
      <dsp:style>
        <a:lnRef idx="1">
          <a:scrgbClr r="0" g="0" b="0"/>
        </a:lnRef>
        <a:fillRef idx="2">
          <a:scrgbClr r="0" g="0" b="0"/>
        </a:fillRef>
        <a:effectRef idx="0">
          <a:scrgbClr r="0" g="0" b="0"/>
        </a:effectRef>
        <a:fontRef idx="minor"/>
      </dsp:style>
    </dsp:sp>
    <dsp:sp modelId="{E233F780-E5C3-0D46-89A1-1804F96DFF04}">
      <dsp:nvSpPr>
        <dsp:cNvPr id="0" name=""/>
        <dsp:cNvSpPr/>
      </dsp:nvSpPr>
      <dsp:spPr>
        <a:xfrm>
          <a:off x="1172183" y="1796573"/>
          <a:ext cx="7540932" cy="898286"/>
        </a:xfrm>
        <a:prstGeom prst="rect">
          <a:avLst/>
        </a:prstGeom>
        <a:solidFill>
          <a:srgbClr val="3A99C8"/>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3015"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kern="1200" dirty="0">
              <a:solidFill>
                <a:schemeClr val="bg1"/>
              </a:solidFill>
            </a:rPr>
            <a:t>Shadow DOM</a:t>
          </a:r>
        </a:p>
      </dsp:txBody>
      <dsp:txXfrm>
        <a:off x="1172183" y="1796573"/>
        <a:ext cx="7540932" cy="898286"/>
      </dsp:txXfrm>
    </dsp:sp>
    <dsp:sp modelId="{052E7121-CCDA-BA40-8681-27A2A1FE1EB8}">
      <dsp:nvSpPr>
        <dsp:cNvPr id="0" name=""/>
        <dsp:cNvSpPr/>
      </dsp:nvSpPr>
      <dsp:spPr>
        <a:xfrm>
          <a:off x="610754" y="1684287"/>
          <a:ext cx="1122858" cy="1122858"/>
        </a:xfrm>
        <a:prstGeom prst="ellipse">
          <a:avLst/>
        </a:prstGeom>
        <a:solidFill>
          <a:srgbClr val="B1BAC9"/>
        </a:solidFill>
        <a:ln w="28575" cap="flat" cmpd="sng" algn="ctr">
          <a:solidFill>
            <a:srgbClr val="FF6601"/>
          </a:solidFill>
          <a:prstDash val="solid"/>
        </a:ln>
        <a:effectLst/>
      </dsp:spPr>
      <dsp:style>
        <a:lnRef idx="1">
          <a:scrgbClr r="0" g="0" b="0"/>
        </a:lnRef>
        <a:fillRef idx="2">
          <a:scrgbClr r="0" g="0" b="0"/>
        </a:fillRef>
        <a:effectRef idx="0">
          <a:scrgbClr r="0" g="0" b="0"/>
        </a:effectRef>
        <a:fontRef idx="minor"/>
      </dsp:style>
    </dsp:sp>
    <dsp:sp modelId="{85C66D65-C09E-0041-B21C-F79E6023CED5}">
      <dsp:nvSpPr>
        <dsp:cNvPr id="0" name=""/>
        <dsp:cNvSpPr/>
      </dsp:nvSpPr>
      <dsp:spPr>
        <a:xfrm>
          <a:off x="1172183" y="3144236"/>
          <a:ext cx="7540932" cy="898286"/>
        </a:xfrm>
        <a:prstGeom prst="rect">
          <a:avLst/>
        </a:prstGeom>
        <a:solidFill>
          <a:srgbClr val="3A99C8"/>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3015"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kern="1200" dirty="0">
              <a:solidFill>
                <a:schemeClr val="bg1"/>
              </a:solidFill>
            </a:rPr>
            <a:t>HTML Template</a:t>
          </a:r>
        </a:p>
      </dsp:txBody>
      <dsp:txXfrm>
        <a:off x="1172183" y="3144236"/>
        <a:ext cx="7540932" cy="898286"/>
      </dsp:txXfrm>
    </dsp:sp>
    <dsp:sp modelId="{2EE08C54-5457-7B48-9C8F-3A4F4B04B264}">
      <dsp:nvSpPr>
        <dsp:cNvPr id="0" name=""/>
        <dsp:cNvSpPr/>
      </dsp:nvSpPr>
      <dsp:spPr>
        <a:xfrm>
          <a:off x="610754" y="3031951"/>
          <a:ext cx="1122858" cy="1122858"/>
        </a:xfrm>
        <a:prstGeom prst="ellipse">
          <a:avLst/>
        </a:prstGeom>
        <a:solidFill>
          <a:srgbClr val="B1BAC9"/>
        </a:solidFill>
        <a:ln w="28575" cap="flat" cmpd="sng" algn="ctr">
          <a:solidFill>
            <a:srgbClr val="FF6601"/>
          </a:solidFill>
          <a:prstDash val="solid"/>
        </a:ln>
        <a:effectLst/>
      </dsp:spPr>
      <dsp:style>
        <a:lnRef idx="1">
          <a:scrgbClr r="0" g="0" b="0"/>
        </a:lnRef>
        <a:fillRef idx="2">
          <a:scrgbClr r="0" g="0" b="0"/>
        </a:fillRef>
        <a:effectRef idx="0">
          <a:scrgbClr r="0" g="0" b="0"/>
        </a:effectRef>
        <a:fontRef idx="minor"/>
      </dsp:style>
    </dsp:sp>
    <dsp:sp modelId="{926C469E-92F7-BE48-910F-6FE9E8C07FDF}">
      <dsp:nvSpPr>
        <dsp:cNvPr id="0" name=""/>
        <dsp:cNvSpPr/>
      </dsp:nvSpPr>
      <dsp:spPr>
        <a:xfrm>
          <a:off x="657175" y="4491900"/>
          <a:ext cx="8055940" cy="898286"/>
        </a:xfrm>
        <a:prstGeom prst="rect">
          <a:avLst/>
        </a:prstGeom>
        <a:solidFill>
          <a:srgbClr val="3A99C8"/>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3015" tIns="119380" rIns="119380" bIns="119380" numCol="1" spcCol="1270" anchor="ctr" anchorCtr="0">
          <a:noAutofit/>
        </a:bodyPr>
        <a:lstStyle/>
        <a:p>
          <a:pPr marL="0" lvl="0" indent="0" algn="l" defTabSz="2089150">
            <a:lnSpc>
              <a:spcPct val="90000"/>
            </a:lnSpc>
            <a:spcBef>
              <a:spcPct val="0"/>
            </a:spcBef>
            <a:spcAft>
              <a:spcPct val="35000"/>
            </a:spcAft>
            <a:buNone/>
          </a:pPr>
          <a:r>
            <a:rPr lang="en-US" sz="4700" kern="1200" dirty="0">
              <a:solidFill>
                <a:schemeClr val="bg1"/>
              </a:solidFill>
            </a:rPr>
            <a:t>HTML Imports </a:t>
          </a:r>
        </a:p>
      </dsp:txBody>
      <dsp:txXfrm>
        <a:off x="657175" y="4491900"/>
        <a:ext cx="8055940" cy="898286"/>
      </dsp:txXfrm>
    </dsp:sp>
    <dsp:sp modelId="{ECA75D3B-27AD-1B48-A7AD-09133215BE11}">
      <dsp:nvSpPr>
        <dsp:cNvPr id="0" name=""/>
        <dsp:cNvSpPr/>
      </dsp:nvSpPr>
      <dsp:spPr>
        <a:xfrm>
          <a:off x="95745" y="4379614"/>
          <a:ext cx="1122858" cy="1122858"/>
        </a:xfrm>
        <a:prstGeom prst="ellipse">
          <a:avLst/>
        </a:prstGeom>
        <a:solidFill>
          <a:srgbClr val="B1BAC9"/>
        </a:solidFill>
        <a:ln w="28575" cap="flat" cmpd="sng" algn="ctr">
          <a:solidFill>
            <a:srgbClr val="FF6601"/>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AD5E7-A116-FC46-9885-FC5899D1ED1E}" type="datetimeFigureOut">
              <a:rPr lang="en-US" smtClean="0"/>
              <a:t>3/5/18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A577FF-98E3-7C44-A718-0CF7F9249382}" type="slidenum">
              <a:rPr lang="en-US" smtClean="0"/>
              <a:t>‹#›</a:t>
            </a:fld>
            <a:endParaRPr lang="en-US"/>
          </a:p>
        </p:txBody>
      </p:sp>
    </p:spTree>
    <p:extLst>
      <p:ext uri="{BB962C8B-B14F-4D97-AF65-F5344CB8AC3E}">
        <p14:creationId xmlns:p14="http://schemas.microsoft.com/office/powerpoint/2010/main" val="1204275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3c.github.io/webcomponents/spec/custom/"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html.spec.whatwg.org/multipage/scripting.html#the-template-element/" TargetMode="External"/><Relationship Id="rId5" Type="http://schemas.openxmlformats.org/officeDocument/2006/relationships/hyperlink" Target="https://w3c.github.io/webcomponents/spec/imports/" TargetMode="External"/><Relationship Id="rId4" Type="http://schemas.openxmlformats.org/officeDocument/2006/relationships/hyperlink" Target="https://w3c.github.io/webcomponents/spec/shado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577FF-98E3-7C44-A718-0CF7F9249382}" type="slidenum">
              <a:rPr lang="en-US" smtClean="0"/>
              <a:t>6</a:t>
            </a:fld>
            <a:endParaRPr lang="en-US"/>
          </a:p>
        </p:txBody>
      </p:sp>
    </p:spTree>
    <p:extLst>
      <p:ext uri="{BB962C8B-B14F-4D97-AF65-F5344CB8AC3E}">
        <p14:creationId xmlns:p14="http://schemas.microsoft.com/office/powerpoint/2010/main" val="799581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Custom Elements</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Custom Elements specification</a:t>
            </a:r>
            <a:r>
              <a:rPr lang="en-US" sz="1200" b="0" i="0" kern="1200" dirty="0">
                <a:solidFill>
                  <a:schemeClr val="tx1"/>
                </a:solidFill>
                <a:effectLst/>
                <a:latin typeface="+mn-lt"/>
                <a:ea typeface="+mn-ea"/>
                <a:cs typeface="+mn-cs"/>
              </a:rPr>
              <a:t> lays the foundation for designing and using new types of DOM elements.</a:t>
            </a:r>
          </a:p>
          <a:p>
            <a:r>
              <a:rPr lang="en-US" sz="1200" b="1" i="0" kern="1200" dirty="0">
                <a:solidFill>
                  <a:schemeClr val="tx1"/>
                </a:solidFill>
                <a:effectLst/>
                <a:latin typeface="+mn-lt"/>
                <a:ea typeface="+mn-ea"/>
                <a:cs typeface="+mn-cs"/>
              </a:rPr>
              <a:t>Shadow DOM</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4"/>
              </a:rPr>
              <a:t>shadow DOM specification</a:t>
            </a:r>
            <a:r>
              <a:rPr lang="en-US" sz="1200" b="0" i="0" kern="1200" dirty="0">
                <a:solidFill>
                  <a:schemeClr val="tx1"/>
                </a:solidFill>
                <a:effectLst/>
                <a:latin typeface="+mn-lt"/>
                <a:ea typeface="+mn-ea"/>
                <a:cs typeface="+mn-cs"/>
              </a:rPr>
              <a:t> defines how to use encapsulated style and markup in web components.</a:t>
            </a:r>
          </a:p>
          <a:p>
            <a:r>
              <a:rPr lang="en-US" sz="1200" b="1" i="0" kern="1200" dirty="0">
                <a:solidFill>
                  <a:schemeClr val="tx1"/>
                </a:solidFill>
                <a:effectLst/>
                <a:latin typeface="+mn-lt"/>
                <a:ea typeface="+mn-ea"/>
                <a:cs typeface="+mn-cs"/>
              </a:rPr>
              <a:t>HTML imports</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5"/>
              </a:rPr>
              <a:t>HTML imports specification</a:t>
            </a:r>
            <a:r>
              <a:rPr lang="en-US" sz="1200" b="0" i="0" kern="1200" dirty="0">
                <a:solidFill>
                  <a:schemeClr val="tx1"/>
                </a:solidFill>
                <a:effectLst/>
                <a:latin typeface="+mn-lt"/>
                <a:ea typeface="+mn-ea"/>
                <a:cs typeface="+mn-cs"/>
              </a:rPr>
              <a:t> defines the inclusion and reuse of HTML documents in other HTML documents.</a:t>
            </a:r>
          </a:p>
          <a:p>
            <a:r>
              <a:rPr lang="en-US" sz="1200" b="1" i="0" kern="1200" dirty="0">
                <a:solidFill>
                  <a:schemeClr val="tx1"/>
                </a:solidFill>
                <a:effectLst/>
                <a:latin typeface="+mn-lt"/>
                <a:ea typeface="+mn-ea"/>
                <a:cs typeface="+mn-cs"/>
              </a:rPr>
              <a:t>HTML Template</a:t>
            </a:r>
          </a:p>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6"/>
              </a:rPr>
              <a:t>HTML template element specification</a:t>
            </a:r>
            <a:r>
              <a:rPr lang="en-US" sz="1200" b="0" i="0" kern="1200" dirty="0">
                <a:solidFill>
                  <a:schemeClr val="tx1"/>
                </a:solidFill>
                <a:effectLst/>
                <a:latin typeface="+mn-lt"/>
                <a:ea typeface="+mn-ea"/>
                <a:cs typeface="+mn-cs"/>
              </a:rPr>
              <a:t> defines how to declare fragments of markup that go unused at page load, but can be instantiated later on at runtime.</a:t>
            </a:r>
          </a:p>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2FA577FF-98E3-7C44-A718-0CF7F9249382}" type="slidenum">
              <a:rPr lang="en-US" smtClean="0"/>
              <a:t>7</a:t>
            </a:fld>
            <a:endParaRPr lang="en-US"/>
          </a:p>
        </p:txBody>
      </p:sp>
    </p:spTree>
    <p:extLst>
      <p:ext uri="{BB962C8B-B14F-4D97-AF65-F5344CB8AC3E}">
        <p14:creationId xmlns:p14="http://schemas.microsoft.com/office/powerpoint/2010/main" val="277434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577FF-98E3-7C44-A718-0CF7F9249382}" type="slidenum">
              <a:rPr lang="en-US" smtClean="0"/>
              <a:t>9</a:t>
            </a:fld>
            <a:endParaRPr lang="en-US"/>
          </a:p>
        </p:txBody>
      </p:sp>
    </p:spTree>
    <p:extLst>
      <p:ext uri="{BB962C8B-B14F-4D97-AF65-F5344CB8AC3E}">
        <p14:creationId xmlns:p14="http://schemas.microsoft.com/office/powerpoint/2010/main" val="3123469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577FF-98E3-7C44-A718-0CF7F9249382}" type="slidenum">
              <a:rPr lang="en-US" smtClean="0"/>
              <a:t>12</a:t>
            </a:fld>
            <a:endParaRPr lang="en-US"/>
          </a:p>
        </p:txBody>
      </p:sp>
    </p:spTree>
    <p:extLst>
      <p:ext uri="{BB962C8B-B14F-4D97-AF65-F5344CB8AC3E}">
        <p14:creationId xmlns:p14="http://schemas.microsoft.com/office/powerpoint/2010/main" val="3046898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A577FF-98E3-7C44-A718-0CF7F9249382}" type="slidenum">
              <a:rPr lang="en-US" smtClean="0"/>
              <a:t>13</a:t>
            </a:fld>
            <a:endParaRPr lang="en-US"/>
          </a:p>
        </p:txBody>
      </p:sp>
    </p:spTree>
    <p:extLst>
      <p:ext uri="{BB962C8B-B14F-4D97-AF65-F5344CB8AC3E}">
        <p14:creationId xmlns:p14="http://schemas.microsoft.com/office/powerpoint/2010/main" val="2238289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pt-PT"/>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Click to edit Master subtitle style</a:t>
            </a:r>
          </a:p>
        </p:txBody>
      </p:sp>
      <p:sp>
        <p:nvSpPr>
          <p:cNvPr id="4" name="Date Placeholder 3"/>
          <p:cNvSpPr>
            <a:spLocks noGrp="1"/>
          </p:cNvSpPr>
          <p:nvPr>
            <p:ph type="dt" sz="half" idx="10"/>
          </p:nvPr>
        </p:nvSpPr>
        <p:spPr/>
        <p:txBody>
          <a:bodyPr/>
          <a:lstStyle/>
          <a:p>
            <a:fld id="{8786A94A-A45C-1A42-A34B-CC97A2C44138}" type="datetimeFigureOut">
              <a:rPr lang="en-US" smtClean="0"/>
              <a:t>3/5/18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1575400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p>
        </p:txBody>
      </p:sp>
      <p:sp>
        <p:nvSpPr>
          <p:cNvPr id="3" name="Vertical Text Placeholder 2"/>
          <p:cNvSpPr>
            <a:spLocks noGrp="1"/>
          </p:cNvSpPr>
          <p:nvPr>
            <p:ph type="body" orient="vert" idx="1"/>
          </p:nvPr>
        </p:nvSpPr>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p>
        </p:txBody>
      </p:sp>
      <p:sp>
        <p:nvSpPr>
          <p:cNvPr id="4" name="Date Placeholder 3"/>
          <p:cNvSpPr>
            <a:spLocks noGrp="1"/>
          </p:cNvSpPr>
          <p:nvPr>
            <p:ph type="dt" sz="half" idx="10"/>
          </p:nvPr>
        </p:nvSpPr>
        <p:spPr/>
        <p:txBody>
          <a:bodyPr/>
          <a:lstStyle/>
          <a:p>
            <a:fld id="{8786A94A-A45C-1A42-A34B-CC97A2C44138}" type="datetimeFigureOut">
              <a:rPr lang="en-US" smtClean="0"/>
              <a:t>3/5/18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3296614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t-PT"/>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p>
        </p:txBody>
      </p:sp>
      <p:sp>
        <p:nvSpPr>
          <p:cNvPr id="4" name="Date Placeholder 3"/>
          <p:cNvSpPr>
            <a:spLocks noGrp="1"/>
          </p:cNvSpPr>
          <p:nvPr>
            <p:ph type="dt" sz="half" idx="10"/>
          </p:nvPr>
        </p:nvSpPr>
        <p:spPr/>
        <p:txBody>
          <a:bodyPr/>
          <a:lstStyle/>
          <a:p>
            <a:fld id="{8786A94A-A45C-1A42-A34B-CC97A2C44138}" type="datetimeFigureOut">
              <a:rPr lang="en-US" smtClean="0"/>
              <a:t>3/5/18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1466712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F243F"/>
        </a:solidFill>
        <a:effectLst/>
      </p:bgPr>
    </p:bg>
    <p:spTree>
      <p:nvGrpSpPr>
        <p:cNvPr id="1" name=""/>
        <p:cNvGrpSpPr/>
        <p:nvPr/>
      </p:nvGrpSpPr>
      <p:grpSpPr>
        <a:xfrm>
          <a:off x="0" y="0"/>
          <a:ext cx="0" cy="0"/>
          <a:chOff x="0" y="0"/>
          <a:chExt cx="0" cy="0"/>
        </a:xfrm>
      </p:grpSpPr>
      <p:sp>
        <p:nvSpPr>
          <p:cNvPr id="14" name="Freeform 13"/>
          <p:cNvSpPr/>
          <p:nvPr userDrawn="1"/>
        </p:nvSpPr>
        <p:spPr>
          <a:xfrm>
            <a:off x="8768062" y="5652014"/>
            <a:ext cx="388826" cy="863826"/>
          </a:xfrm>
          <a:custGeom>
            <a:avLst/>
            <a:gdLst>
              <a:gd name="connsiteX0" fmla="*/ 388826 w 388826"/>
              <a:gd name="connsiteY0" fmla="*/ 0 h 863826"/>
              <a:gd name="connsiteX1" fmla="*/ 388826 w 388826"/>
              <a:gd name="connsiteY1" fmla="*/ 863028 h 863826"/>
              <a:gd name="connsiteX2" fmla="*/ 384756 w 388826"/>
              <a:gd name="connsiteY2" fmla="*/ 863618 h 863826"/>
              <a:gd name="connsiteX3" fmla="*/ 306514 w 388826"/>
              <a:gd name="connsiteY3" fmla="*/ 857476 h 863826"/>
              <a:gd name="connsiteX4" fmla="*/ 8896 w 388826"/>
              <a:gd name="connsiteY4" fmla="*/ 358096 h 863826"/>
              <a:gd name="connsiteX5" fmla="*/ 316784 w 388826"/>
              <a:gd name="connsiteY5" fmla="*/ 10449 h 86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26" h="863826">
                <a:moveTo>
                  <a:pt x="388826" y="0"/>
                </a:moveTo>
                <a:lnTo>
                  <a:pt x="388826" y="863028"/>
                </a:lnTo>
                <a:lnTo>
                  <a:pt x="384756" y="863618"/>
                </a:lnTo>
                <a:cubicBezTo>
                  <a:pt x="358927" y="864513"/>
                  <a:pt x="332743" y="862544"/>
                  <a:pt x="306514" y="857476"/>
                </a:cubicBezTo>
                <a:cubicBezTo>
                  <a:pt x="96683" y="816928"/>
                  <a:pt x="-36564" y="593348"/>
                  <a:pt x="8896" y="358096"/>
                </a:cubicBezTo>
                <a:cubicBezTo>
                  <a:pt x="42991" y="181657"/>
                  <a:pt x="167926" y="48763"/>
                  <a:pt x="316784" y="10449"/>
                </a:cubicBezTo>
                <a:close/>
              </a:path>
            </a:pathLst>
          </a:custGeom>
          <a:solidFill>
            <a:srgbClr val="387AA0">
              <a:alpha val="69000"/>
            </a:srgb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solidFill>
                <a:schemeClr val="dk1"/>
              </a:solidFill>
            </a:endParaRPr>
          </a:p>
        </p:txBody>
      </p:sp>
      <p:sp>
        <p:nvSpPr>
          <p:cNvPr id="15" name="Freeform 14"/>
          <p:cNvSpPr/>
          <p:nvPr userDrawn="1"/>
        </p:nvSpPr>
        <p:spPr>
          <a:xfrm rot="16856222">
            <a:off x="8392804" y="6122393"/>
            <a:ext cx="765411" cy="864092"/>
          </a:xfrm>
          <a:custGeom>
            <a:avLst/>
            <a:gdLst>
              <a:gd name="connsiteX0" fmla="*/ 754580 w 765411"/>
              <a:gd name="connsiteY0" fmla="*/ 396206 h 864092"/>
              <a:gd name="connsiteX1" fmla="*/ 765411 w 765411"/>
              <a:gd name="connsiteY1" fmla="*/ 496210 h 864092"/>
              <a:gd name="connsiteX2" fmla="*/ 723519 w 765411"/>
              <a:gd name="connsiteY2" fmla="*/ 689357 h 864092"/>
              <a:gd name="connsiteX3" fmla="*/ 680629 w 765411"/>
              <a:gd name="connsiteY3" fmla="*/ 762910 h 864092"/>
              <a:gd name="connsiteX4" fmla="*/ 157018 w 765411"/>
              <a:gd name="connsiteY4" fmla="*/ 864092 h 864092"/>
              <a:gd name="connsiteX5" fmla="*/ 0 w 765411"/>
              <a:gd name="connsiteY5" fmla="*/ 51539 h 864092"/>
              <a:gd name="connsiteX6" fmla="*/ 24828 w 765411"/>
              <a:gd name="connsiteY6" fmla="*/ 38995 h 864092"/>
              <a:gd name="connsiteX7" fmla="*/ 232328 w 765411"/>
              <a:gd name="connsiteY7" fmla="*/ 0 h 864092"/>
              <a:gd name="connsiteX8" fmla="*/ 754580 w 765411"/>
              <a:gd name="connsiteY8" fmla="*/ 396206 h 86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411" h="864092">
                <a:moveTo>
                  <a:pt x="754580" y="396206"/>
                </a:moveTo>
                <a:cubicBezTo>
                  <a:pt x="761682" y="428509"/>
                  <a:pt x="765411" y="461953"/>
                  <a:pt x="765411" y="496210"/>
                </a:cubicBezTo>
                <a:cubicBezTo>
                  <a:pt x="765411" y="564722"/>
                  <a:pt x="750494" y="629992"/>
                  <a:pt x="723519" y="689357"/>
                </a:cubicBezTo>
                <a:lnTo>
                  <a:pt x="680629" y="762910"/>
                </a:lnTo>
                <a:lnTo>
                  <a:pt x="157018" y="864092"/>
                </a:lnTo>
                <a:lnTo>
                  <a:pt x="0" y="51539"/>
                </a:lnTo>
                <a:lnTo>
                  <a:pt x="24828" y="38995"/>
                </a:lnTo>
                <a:cubicBezTo>
                  <a:pt x="88605" y="13885"/>
                  <a:pt x="158725" y="0"/>
                  <a:pt x="232328" y="0"/>
                </a:cubicBezTo>
                <a:cubicBezTo>
                  <a:pt x="489940" y="0"/>
                  <a:pt x="704873" y="170092"/>
                  <a:pt x="754580" y="396206"/>
                </a:cubicBezTo>
                <a:close/>
              </a:path>
            </a:pathLst>
          </a:custGeom>
          <a:solidFill>
            <a:srgbClr val="387AA0">
              <a:alpha val="93000"/>
            </a:srgb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pt-PT"/>
          </a:p>
        </p:txBody>
      </p:sp>
      <p:sp>
        <p:nvSpPr>
          <p:cNvPr id="16" name="Oval 15"/>
          <p:cNvSpPr/>
          <p:nvPr userDrawn="1"/>
        </p:nvSpPr>
        <p:spPr>
          <a:xfrm rot="16856222">
            <a:off x="8352280" y="5874918"/>
            <a:ext cx="867684" cy="773917"/>
          </a:xfrm>
          <a:prstGeom prst="ellipse">
            <a:avLst/>
          </a:prstGeom>
          <a:solidFill>
            <a:srgbClr val="387AA0">
              <a:alpha val="69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17" name="Freeform 16"/>
          <p:cNvSpPr/>
          <p:nvPr userDrawn="1"/>
        </p:nvSpPr>
        <p:spPr>
          <a:xfrm rot="16856222">
            <a:off x="7869094" y="6085118"/>
            <a:ext cx="740315" cy="992420"/>
          </a:xfrm>
          <a:custGeom>
            <a:avLst/>
            <a:gdLst>
              <a:gd name="connsiteX0" fmla="*/ 729485 w 740315"/>
              <a:gd name="connsiteY0" fmla="*/ 396207 h 992420"/>
              <a:gd name="connsiteX1" fmla="*/ 740315 w 740315"/>
              <a:gd name="connsiteY1" fmla="*/ 496210 h 992420"/>
              <a:gd name="connsiteX2" fmla="*/ 207232 w 740315"/>
              <a:gd name="connsiteY2" fmla="*/ 992420 h 992420"/>
              <a:gd name="connsiteX3" fmla="*/ 183831 w 740315"/>
              <a:gd name="connsiteY3" fmla="*/ 990224 h 992420"/>
              <a:gd name="connsiteX4" fmla="*/ 0 w 740315"/>
              <a:gd name="connsiteY4" fmla="*/ 38917 h 992420"/>
              <a:gd name="connsiteX5" fmla="*/ 99797 w 740315"/>
              <a:gd name="connsiteY5" fmla="*/ 10081 h 992420"/>
              <a:gd name="connsiteX6" fmla="*/ 207232 w 740315"/>
              <a:gd name="connsiteY6" fmla="*/ 0 h 992420"/>
              <a:gd name="connsiteX7" fmla="*/ 729485 w 740315"/>
              <a:gd name="connsiteY7" fmla="*/ 396207 h 99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315" h="992420">
                <a:moveTo>
                  <a:pt x="729485" y="396207"/>
                </a:moveTo>
                <a:cubicBezTo>
                  <a:pt x="736586" y="428509"/>
                  <a:pt x="740315" y="461954"/>
                  <a:pt x="740315" y="496210"/>
                </a:cubicBezTo>
                <a:cubicBezTo>
                  <a:pt x="740315" y="770259"/>
                  <a:pt x="501646" y="992420"/>
                  <a:pt x="207232" y="992420"/>
                </a:cubicBezTo>
                <a:lnTo>
                  <a:pt x="183831" y="990224"/>
                </a:lnTo>
                <a:lnTo>
                  <a:pt x="0" y="38917"/>
                </a:lnTo>
                <a:lnTo>
                  <a:pt x="99797" y="10081"/>
                </a:lnTo>
                <a:cubicBezTo>
                  <a:pt x="134500" y="3471"/>
                  <a:pt x="170430" y="0"/>
                  <a:pt x="207232" y="0"/>
                </a:cubicBezTo>
                <a:cubicBezTo>
                  <a:pt x="464844" y="0"/>
                  <a:pt x="679777" y="170092"/>
                  <a:pt x="729485" y="396207"/>
                </a:cubicBezTo>
                <a:close/>
              </a:path>
            </a:pathLst>
          </a:custGeom>
          <a:solidFill>
            <a:srgbClr val="387AA0">
              <a:alpha val="93000"/>
            </a:srgb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pt-PT"/>
          </a:p>
        </p:txBody>
      </p:sp>
      <p:sp>
        <p:nvSpPr>
          <p:cNvPr id="5" name="Slide Number Placeholder 4"/>
          <p:cNvSpPr>
            <a:spLocks noGrp="1"/>
          </p:cNvSpPr>
          <p:nvPr>
            <p:ph type="sldNum" sz="quarter" idx="12"/>
          </p:nvPr>
        </p:nvSpPr>
        <p:spPr>
          <a:xfrm>
            <a:off x="7010400" y="6492875"/>
            <a:ext cx="2133600" cy="365125"/>
          </a:xfrm>
        </p:spPr>
        <p:txBody>
          <a:bodyPr/>
          <a:lstStyle>
            <a:lvl1pPr>
              <a:defRPr>
                <a:solidFill>
                  <a:schemeClr val="bg1"/>
                </a:solidFill>
              </a:defRPr>
            </a:lvl1pPr>
          </a:lstStyle>
          <a:p>
            <a:fld id="{0864A739-CE3F-9A4E-9AF5-086DA12272C6}" type="slidenum">
              <a:rPr lang="pt-PT" smtClean="0"/>
              <a:pPr/>
              <a:t>‹#›</a:t>
            </a:fld>
            <a:endParaRPr lang="pt-PT"/>
          </a:p>
        </p:txBody>
      </p:sp>
      <p:sp>
        <p:nvSpPr>
          <p:cNvPr id="20" name="Title 1"/>
          <p:cNvSpPr>
            <a:spLocks noGrp="1"/>
          </p:cNvSpPr>
          <p:nvPr>
            <p:ph type="title"/>
          </p:nvPr>
        </p:nvSpPr>
        <p:spPr>
          <a:xfrm>
            <a:off x="301752" y="0"/>
            <a:ext cx="6923313" cy="1143000"/>
          </a:xfrm>
        </p:spPr>
        <p:txBody>
          <a:bodyPr>
            <a:normAutofit/>
          </a:bodyPr>
          <a:lstStyle>
            <a:lvl1pPr algn="l">
              <a:defRPr sz="3600">
                <a:solidFill>
                  <a:schemeClr val="bg1"/>
                </a:solidFill>
              </a:defRPr>
            </a:lvl1pPr>
          </a:lstStyle>
          <a:p>
            <a:r>
              <a:rPr lang="en-US"/>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20969" y="1570"/>
            <a:ext cx="2078690" cy="578876"/>
          </a:xfrm>
          <a:prstGeom prst="rect">
            <a:avLst/>
          </a:prstGeom>
        </p:spPr>
      </p:pic>
    </p:spTree>
    <p:extLst>
      <p:ext uri="{BB962C8B-B14F-4D97-AF65-F5344CB8AC3E}">
        <p14:creationId xmlns:p14="http://schemas.microsoft.com/office/powerpoint/2010/main" val="1404816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F243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0"/>
            <a:ext cx="6923313" cy="1143000"/>
          </a:xfrm>
        </p:spPr>
        <p:txBody>
          <a:bodyPr>
            <a:normAutofit/>
          </a:bodyPr>
          <a:lstStyle>
            <a:lvl1pPr algn="l">
              <a:defRPr sz="3600">
                <a:solidFill>
                  <a:schemeClr val="bg1"/>
                </a:solidFill>
              </a:defRPr>
            </a:lvl1pPr>
          </a:lstStyle>
          <a:p>
            <a:r>
              <a:rPr lang="en-US"/>
              <a:t>Click to edit Master title style</a:t>
            </a:r>
          </a:p>
        </p:txBody>
      </p:sp>
      <p:sp>
        <p:nvSpPr>
          <p:cNvPr id="14" name="Freeform 13"/>
          <p:cNvSpPr/>
          <p:nvPr userDrawn="1"/>
        </p:nvSpPr>
        <p:spPr>
          <a:xfrm>
            <a:off x="8768062" y="5652014"/>
            <a:ext cx="388826" cy="863826"/>
          </a:xfrm>
          <a:custGeom>
            <a:avLst/>
            <a:gdLst>
              <a:gd name="connsiteX0" fmla="*/ 388826 w 388826"/>
              <a:gd name="connsiteY0" fmla="*/ 0 h 863826"/>
              <a:gd name="connsiteX1" fmla="*/ 388826 w 388826"/>
              <a:gd name="connsiteY1" fmla="*/ 863028 h 863826"/>
              <a:gd name="connsiteX2" fmla="*/ 384756 w 388826"/>
              <a:gd name="connsiteY2" fmla="*/ 863618 h 863826"/>
              <a:gd name="connsiteX3" fmla="*/ 306514 w 388826"/>
              <a:gd name="connsiteY3" fmla="*/ 857476 h 863826"/>
              <a:gd name="connsiteX4" fmla="*/ 8896 w 388826"/>
              <a:gd name="connsiteY4" fmla="*/ 358096 h 863826"/>
              <a:gd name="connsiteX5" fmla="*/ 316784 w 388826"/>
              <a:gd name="connsiteY5" fmla="*/ 10449 h 86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26" h="863826">
                <a:moveTo>
                  <a:pt x="388826" y="0"/>
                </a:moveTo>
                <a:lnTo>
                  <a:pt x="388826" y="863028"/>
                </a:lnTo>
                <a:lnTo>
                  <a:pt x="384756" y="863618"/>
                </a:lnTo>
                <a:cubicBezTo>
                  <a:pt x="358927" y="864513"/>
                  <a:pt x="332743" y="862544"/>
                  <a:pt x="306514" y="857476"/>
                </a:cubicBezTo>
                <a:cubicBezTo>
                  <a:pt x="96683" y="816928"/>
                  <a:pt x="-36564" y="593348"/>
                  <a:pt x="8896" y="358096"/>
                </a:cubicBezTo>
                <a:cubicBezTo>
                  <a:pt x="42991" y="181657"/>
                  <a:pt x="167926" y="48763"/>
                  <a:pt x="316784" y="10449"/>
                </a:cubicBezTo>
                <a:close/>
              </a:path>
            </a:pathLst>
          </a:custGeom>
          <a:solidFill>
            <a:srgbClr val="00A0D6">
              <a:alpha val="69000"/>
            </a:srgb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solidFill>
                <a:schemeClr val="dk1"/>
              </a:solidFill>
            </a:endParaRPr>
          </a:p>
        </p:txBody>
      </p:sp>
      <p:sp>
        <p:nvSpPr>
          <p:cNvPr id="15" name="Freeform 14"/>
          <p:cNvSpPr/>
          <p:nvPr userDrawn="1"/>
        </p:nvSpPr>
        <p:spPr>
          <a:xfrm rot="16856222">
            <a:off x="8392804" y="6122393"/>
            <a:ext cx="765411" cy="864092"/>
          </a:xfrm>
          <a:custGeom>
            <a:avLst/>
            <a:gdLst>
              <a:gd name="connsiteX0" fmla="*/ 754580 w 765411"/>
              <a:gd name="connsiteY0" fmla="*/ 396206 h 864092"/>
              <a:gd name="connsiteX1" fmla="*/ 765411 w 765411"/>
              <a:gd name="connsiteY1" fmla="*/ 496210 h 864092"/>
              <a:gd name="connsiteX2" fmla="*/ 723519 w 765411"/>
              <a:gd name="connsiteY2" fmla="*/ 689357 h 864092"/>
              <a:gd name="connsiteX3" fmla="*/ 680629 w 765411"/>
              <a:gd name="connsiteY3" fmla="*/ 762910 h 864092"/>
              <a:gd name="connsiteX4" fmla="*/ 157018 w 765411"/>
              <a:gd name="connsiteY4" fmla="*/ 864092 h 864092"/>
              <a:gd name="connsiteX5" fmla="*/ 0 w 765411"/>
              <a:gd name="connsiteY5" fmla="*/ 51539 h 864092"/>
              <a:gd name="connsiteX6" fmla="*/ 24828 w 765411"/>
              <a:gd name="connsiteY6" fmla="*/ 38995 h 864092"/>
              <a:gd name="connsiteX7" fmla="*/ 232328 w 765411"/>
              <a:gd name="connsiteY7" fmla="*/ 0 h 864092"/>
              <a:gd name="connsiteX8" fmla="*/ 754580 w 765411"/>
              <a:gd name="connsiteY8" fmla="*/ 396206 h 86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5411" h="864092">
                <a:moveTo>
                  <a:pt x="754580" y="396206"/>
                </a:moveTo>
                <a:cubicBezTo>
                  <a:pt x="761682" y="428509"/>
                  <a:pt x="765411" y="461953"/>
                  <a:pt x="765411" y="496210"/>
                </a:cubicBezTo>
                <a:cubicBezTo>
                  <a:pt x="765411" y="564722"/>
                  <a:pt x="750494" y="629992"/>
                  <a:pt x="723519" y="689357"/>
                </a:cubicBezTo>
                <a:lnTo>
                  <a:pt x="680629" y="762910"/>
                </a:lnTo>
                <a:lnTo>
                  <a:pt x="157018" y="864092"/>
                </a:lnTo>
                <a:lnTo>
                  <a:pt x="0" y="51539"/>
                </a:lnTo>
                <a:lnTo>
                  <a:pt x="24828" y="38995"/>
                </a:lnTo>
                <a:cubicBezTo>
                  <a:pt x="88605" y="13885"/>
                  <a:pt x="158725" y="0"/>
                  <a:pt x="232328" y="0"/>
                </a:cubicBezTo>
                <a:cubicBezTo>
                  <a:pt x="489940" y="0"/>
                  <a:pt x="704873" y="170092"/>
                  <a:pt x="754580" y="396206"/>
                </a:cubicBezTo>
                <a:close/>
              </a:path>
            </a:pathLst>
          </a:custGeom>
          <a:solidFill>
            <a:srgbClr val="387AA0">
              <a:alpha val="93000"/>
            </a:srgb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pt-PT"/>
          </a:p>
        </p:txBody>
      </p:sp>
      <p:sp>
        <p:nvSpPr>
          <p:cNvPr id="16" name="Oval 15"/>
          <p:cNvSpPr/>
          <p:nvPr userDrawn="1"/>
        </p:nvSpPr>
        <p:spPr>
          <a:xfrm rot="16856222">
            <a:off x="8352280" y="5874918"/>
            <a:ext cx="867684" cy="773917"/>
          </a:xfrm>
          <a:prstGeom prst="ellipse">
            <a:avLst/>
          </a:prstGeom>
          <a:solidFill>
            <a:srgbClr val="387AA0">
              <a:alpha val="69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17" name="Freeform 16"/>
          <p:cNvSpPr/>
          <p:nvPr userDrawn="1"/>
        </p:nvSpPr>
        <p:spPr>
          <a:xfrm rot="16856222">
            <a:off x="7869094" y="6085118"/>
            <a:ext cx="740315" cy="992420"/>
          </a:xfrm>
          <a:custGeom>
            <a:avLst/>
            <a:gdLst>
              <a:gd name="connsiteX0" fmla="*/ 729485 w 740315"/>
              <a:gd name="connsiteY0" fmla="*/ 396207 h 992420"/>
              <a:gd name="connsiteX1" fmla="*/ 740315 w 740315"/>
              <a:gd name="connsiteY1" fmla="*/ 496210 h 992420"/>
              <a:gd name="connsiteX2" fmla="*/ 207232 w 740315"/>
              <a:gd name="connsiteY2" fmla="*/ 992420 h 992420"/>
              <a:gd name="connsiteX3" fmla="*/ 183831 w 740315"/>
              <a:gd name="connsiteY3" fmla="*/ 990224 h 992420"/>
              <a:gd name="connsiteX4" fmla="*/ 0 w 740315"/>
              <a:gd name="connsiteY4" fmla="*/ 38917 h 992420"/>
              <a:gd name="connsiteX5" fmla="*/ 99797 w 740315"/>
              <a:gd name="connsiteY5" fmla="*/ 10081 h 992420"/>
              <a:gd name="connsiteX6" fmla="*/ 207232 w 740315"/>
              <a:gd name="connsiteY6" fmla="*/ 0 h 992420"/>
              <a:gd name="connsiteX7" fmla="*/ 729485 w 740315"/>
              <a:gd name="connsiteY7" fmla="*/ 396207 h 99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315" h="992420">
                <a:moveTo>
                  <a:pt x="729485" y="396207"/>
                </a:moveTo>
                <a:cubicBezTo>
                  <a:pt x="736586" y="428509"/>
                  <a:pt x="740315" y="461954"/>
                  <a:pt x="740315" y="496210"/>
                </a:cubicBezTo>
                <a:cubicBezTo>
                  <a:pt x="740315" y="770259"/>
                  <a:pt x="501646" y="992420"/>
                  <a:pt x="207232" y="992420"/>
                </a:cubicBezTo>
                <a:lnTo>
                  <a:pt x="183831" y="990224"/>
                </a:lnTo>
                <a:lnTo>
                  <a:pt x="0" y="38917"/>
                </a:lnTo>
                <a:lnTo>
                  <a:pt x="99797" y="10081"/>
                </a:lnTo>
                <a:cubicBezTo>
                  <a:pt x="134500" y="3471"/>
                  <a:pt x="170430" y="0"/>
                  <a:pt x="207232" y="0"/>
                </a:cubicBezTo>
                <a:cubicBezTo>
                  <a:pt x="464844" y="0"/>
                  <a:pt x="679777" y="170092"/>
                  <a:pt x="729485" y="396207"/>
                </a:cubicBezTo>
                <a:close/>
              </a:path>
            </a:pathLst>
          </a:custGeom>
          <a:solidFill>
            <a:srgbClr val="387AA0">
              <a:alpha val="93000"/>
            </a:srgb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pt-PT"/>
          </a:p>
        </p:txBody>
      </p:sp>
      <p:sp>
        <p:nvSpPr>
          <p:cNvPr id="5" name="Slide Number Placeholder 4"/>
          <p:cNvSpPr>
            <a:spLocks noGrp="1"/>
          </p:cNvSpPr>
          <p:nvPr>
            <p:ph type="sldNum" sz="quarter" idx="12"/>
          </p:nvPr>
        </p:nvSpPr>
        <p:spPr>
          <a:xfrm>
            <a:off x="7010400" y="6492875"/>
            <a:ext cx="2133600" cy="365125"/>
          </a:xfrm>
        </p:spPr>
        <p:txBody>
          <a:bodyPr/>
          <a:lstStyle>
            <a:lvl1pPr>
              <a:defRPr>
                <a:solidFill>
                  <a:schemeClr val="bg1"/>
                </a:solidFill>
              </a:defRPr>
            </a:lvl1pPr>
          </a:lstStyle>
          <a:p>
            <a:fld id="{0864A739-CE3F-9A4E-9AF5-086DA12272C6}" type="slidenum">
              <a:rPr lang="pt-PT" smtClean="0"/>
              <a:pPr/>
              <a:t>‹#›</a:t>
            </a:fld>
            <a:endParaRPr lang="pt-PT"/>
          </a:p>
        </p:txBody>
      </p:sp>
      <p:sp>
        <p:nvSpPr>
          <p:cNvPr id="9" name="Content Placeholder 2"/>
          <p:cNvSpPr>
            <a:spLocks noGrp="1"/>
          </p:cNvSpPr>
          <p:nvPr>
            <p:ph idx="1"/>
          </p:nvPr>
        </p:nvSpPr>
        <p:spPr>
          <a:xfrm>
            <a:off x="301752" y="1170035"/>
            <a:ext cx="8494927" cy="5687965"/>
          </a:xfrm>
        </p:spPr>
        <p:txBody>
          <a:bodyPr>
            <a:normAutofit/>
          </a:bodyPr>
          <a:lstStyle>
            <a:lvl1pPr marL="534988" indent="-534988">
              <a:buClr>
                <a:schemeClr val="bg1">
                  <a:lumMod val="85000"/>
                </a:schemeClr>
              </a:buClr>
              <a:buSzPct val="90000"/>
              <a:buFont typeface="HiraMinProN-W3" charset="-128"/>
              <a:buChar char="⦿"/>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pt-PT" dirty="0" err="1"/>
              <a:t>Click</a:t>
            </a:r>
            <a:r>
              <a:rPr lang="pt-PT" dirty="0"/>
              <a:t> to </a:t>
            </a:r>
            <a:r>
              <a:rPr lang="pt-PT" dirty="0" err="1"/>
              <a:t>edit</a:t>
            </a:r>
            <a:r>
              <a:rPr lang="pt-PT" dirty="0"/>
              <a:t> Master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a:p>
            <a:pPr lvl="3"/>
            <a:r>
              <a:rPr lang="pt-PT" dirty="0" err="1"/>
              <a:t>Fourth</a:t>
            </a:r>
            <a:r>
              <a:rPr lang="pt-PT" dirty="0"/>
              <a:t> </a:t>
            </a:r>
            <a:r>
              <a:rPr lang="pt-PT" dirty="0" err="1"/>
              <a:t>level</a:t>
            </a:r>
            <a:endParaRPr lang="pt-PT" dirty="0"/>
          </a:p>
          <a:p>
            <a:pPr lvl="4"/>
            <a:r>
              <a:rPr lang="pt-PT" dirty="0" err="1"/>
              <a:t>Fifth</a:t>
            </a:r>
            <a:r>
              <a:rPr lang="pt-PT" dirty="0"/>
              <a:t> </a:t>
            </a:r>
            <a:r>
              <a:rPr lang="pt-PT" dirty="0" err="1"/>
              <a:t>level</a:t>
            </a:r>
            <a:endParaRPr lang="pt-PT" dirty="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20969" y="1570"/>
            <a:ext cx="2078690" cy="578876"/>
          </a:xfrm>
          <a:prstGeom prst="rect">
            <a:avLst/>
          </a:prstGeom>
        </p:spPr>
      </p:pic>
    </p:spTree>
    <p:extLst>
      <p:ext uri="{BB962C8B-B14F-4D97-AF65-F5344CB8AC3E}">
        <p14:creationId xmlns:p14="http://schemas.microsoft.com/office/powerpoint/2010/main" val="1644110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0F243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381230"/>
            <a:ext cx="9144000" cy="1470025"/>
          </a:xfrm>
          <a:solidFill>
            <a:srgbClr val="387AA0"/>
          </a:solidFill>
          <a:ln>
            <a:noFill/>
          </a:ln>
        </p:spPr>
        <p:txBody>
          <a:bodyPr/>
          <a:lstStyle>
            <a:lvl1pPr>
              <a:defRPr>
                <a:solidFill>
                  <a:schemeClr val="bg1"/>
                </a:solidFill>
              </a:defRPr>
            </a:lvl1pPr>
          </a:lstStyle>
          <a:p>
            <a:r>
              <a:rPr lang="pt-PT"/>
              <a:t>Click to edit Master title style</a:t>
            </a:r>
          </a:p>
        </p:txBody>
      </p:sp>
      <p:sp>
        <p:nvSpPr>
          <p:cNvPr id="3" name="Subtitle 2"/>
          <p:cNvSpPr>
            <a:spLocks noGrp="1"/>
          </p:cNvSpPr>
          <p:nvPr>
            <p:ph type="subTitle" idx="1"/>
          </p:nvPr>
        </p:nvSpPr>
        <p:spPr>
          <a:xfrm>
            <a:off x="993913" y="3098648"/>
            <a:ext cx="7156174" cy="2966739"/>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Click to edit Master subtitle style</a:t>
            </a:r>
          </a:p>
        </p:txBody>
      </p:sp>
      <p:sp>
        <p:nvSpPr>
          <p:cNvPr id="10" name="Oval 10"/>
          <p:cNvSpPr/>
          <p:nvPr userDrawn="1"/>
        </p:nvSpPr>
        <p:spPr>
          <a:xfrm>
            <a:off x="1" y="6065387"/>
            <a:ext cx="1066105" cy="792696"/>
          </a:xfrm>
          <a:custGeom>
            <a:avLst/>
            <a:gdLst/>
            <a:ahLst/>
            <a:cxnLst/>
            <a:rect l="l" t="t" r="r" b="b"/>
            <a:pathLst>
              <a:path w="1066105" h="792696">
                <a:moveTo>
                  <a:pt x="346755" y="0"/>
                </a:moveTo>
                <a:cubicBezTo>
                  <a:pt x="744041" y="0"/>
                  <a:pt x="1066105" y="302540"/>
                  <a:pt x="1066105" y="675742"/>
                </a:cubicBezTo>
                <a:cubicBezTo>
                  <a:pt x="1066105" y="699067"/>
                  <a:pt x="1064847" y="722116"/>
                  <a:pt x="1062391" y="744833"/>
                </a:cubicBezTo>
                <a:lnTo>
                  <a:pt x="1054615" y="792696"/>
                </a:lnTo>
                <a:lnTo>
                  <a:pt x="0" y="792696"/>
                </a:lnTo>
                <a:lnTo>
                  <a:pt x="0" y="87139"/>
                </a:lnTo>
                <a:lnTo>
                  <a:pt x="66752" y="53103"/>
                </a:lnTo>
                <a:cubicBezTo>
                  <a:pt x="152813" y="18909"/>
                  <a:pt x="247434" y="0"/>
                  <a:pt x="346755" y="0"/>
                </a:cubicBezTo>
                <a:close/>
              </a:path>
            </a:pathLst>
          </a:custGeom>
          <a:solidFill>
            <a:srgbClr val="387AA0">
              <a:alpha val="9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11" name="Oval 11"/>
          <p:cNvSpPr/>
          <p:nvPr userDrawn="1"/>
        </p:nvSpPr>
        <p:spPr>
          <a:xfrm>
            <a:off x="354578" y="6065387"/>
            <a:ext cx="1170866" cy="792696"/>
          </a:xfrm>
          <a:custGeom>
            <a:avLst/>
            <a:gdLst/>
            <a:ahLst/>
            <a:cxnLst/>
            <a:rect l="l" t="t" r="r" b="b"/>
            <a:pathLst>
              <a:path w="1170866" h="792696">
                <a:moveTo>
                  <a:pt x="585433" y="0"/>
                </a:moveTo>
                <a:cubicBezTo>
                  <a:pt x="908759" y="0"/>
                  <a:pt x="1170866" y="235929"/>
                  <a:pt x="1170866" y="526963"/>
                </a:cubicBezTo>
                <a:cubicBezTo>
                  <a:pt x="1170866" y="599722"/>
                  <a:pt x="1154484" y="669036"/>
                  <a:pt x="1124860" y="732081"/>
                </a:cubicBezTo>
                <a:lnTo>
                  <a:pt x="1088309" y="792696"/>
                </a:lnTo>
                <a:lnTo>
                  <a:pt x="82557" y="792696"/>
                </a:lnTo>
                <a:lnTo>
                  <a:pt x="46006" y="732081"/>
                </a:lnTo>
                <a:cubicBezTo>
                  <a:pt x="16382" y="669036"/>
                  <a:pt x="0" y="599722"/>
                  <a:pt x="0" y="526963"/>
                </a:cubicBezTo>
                <a:cubicBezTo>
                  <a:pt x="0" y="235929"/>
                  <a:pt x="262107" y="0"/>
                  <a:pt x="585433" y="0"/>
                </a:cubicBezTo>
                <a:close/>
              </a:path>
            </a:pathLst>
          </a:custGeom>
          <a:solidFill>
            <a:srgbClr val="387AA0">
              <a:alpha val="69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12" name="Oval 12"/>
          <p:cNvSpPr/>
          <p:nvPr userDrawn="1"/>
        </p:nvSpPr>
        <p:spPr>
          <a:xfrm>
            <a:off x="724498" y="6515047"/>
            <a:ext cx="1093470" cy="343036"/>
          </a:xfrm>
          <a:custGeom>
            <a:avLst/>
            <a:gdLst/>
            <a:ahLst/>
            <a:cxnLst/>
            <a:rect l="l" t="t" r="r" b="b"/>
            <a:pathLst>
              <a:path w="1093470" h="343036">
                <a:moveTo>
                  <a:pt x="546735" y="0"/>
                </a:moveTo>
                <a:cubicBezTo>
                  <a:pt x="789230" y="0"/>
                  <a:pt x="997288" y="132710"/>
                  <a:pt x="1086162" y="321845"/>
                </a:cubicBezTo>
                <a:lnTo>
                  <a:pt x="1093470" y="343036"/>
                </a:lnTo>
                <a:lnTo>
                  <a:pt x="0" y="343036"/>
                </a:lnTo>
                <a:lnTo>
                  <a:pt x="7308" y="321845"/>
                </a:lnTo>
                <a:cubicBezTo>
                  <a:pt x="96182" y="132710"/>
                  <a:pt x="304241" y="0"/>
                  <a:pt x="546735" y="0"/>
                </a:cubicBezTo>
                <a:close/>
              </a:path>
            </a:pathLst>
          </a:custGeom>
          <a:solidFill>
            <a:srgbClr val="387AA0">
              <a:alpha val="69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sp>
        <p:nvSpPr>
          <p:cNvPr id="13" name="Oval 13"/>
          <p:cNvSpPr/>
          <p:nvPr userDrawn="1"/>
        </p:nvSpPr>
        <p:spPr>
          <a:xfrm>
            <a:off x="0" y="5267940"/>
            <a:ext cx="876252" cy="1351484"/>
          </a:xfrm>
          <a:custGeom>
            <a:avLst/>
            <a:gdLst/>
            <a:ahLst/>
            <a:cxnLst/>
            <a:rect l="l" t="t" r="r" b="b"/>
            <a:pathLst>
              <a:path w="876252" h="1351484">
                <a:moveTo>
                  <a:pt x="156902" y="0"/>
                </a:moveTo>
                <a:cubicBezTo>
                  <a:pt x="554188" y="0"/>
                  <a:pt x="876252" y="302540"/>
                  <a:pt x="876252" y="675742"/>
                </a:cubicBezTo>
                <a:cubicBezTo>
                  <a:pt x="876252" y="1048944"/>
                  <a:pt x="554188" y="1351484"/>
                  <a:pt x="156902" y="1351484"/>
                </a:cubicBezTo>
                <a:cubicBezTo>
                  <a:pt x="107241" y="1351484"/>
                  <a:pt x="58756" y="1346757"/>
                  <a:pt x="11928" y="1337756"/>
                </a:cubicBezTo>
                <a:lnTo>
                  <a:pt x="0" y="1334277"/>
                </a:lnTo>
                <a:lnTo>
                  <a:pt x="0" y="17207"/>
                </a:lnTo>
                <a:lnTo>
                  <a:pt x="11928" y="13729"/>
                </a:lnTo>
                <a:cubicBezTo>
                  <a:pt x="58756" y="4727"/>
                  <a:pt x="107241" y="0"/>
                  <a:pt x="156902" y="0"/>
                </a:cubicBezTo>
                <a:close/>
              </a:path>
            </a:pathLst>
          </a:custGeom>
          <a:solidFill>
            <a:srgbClr val="387AA0">
              <a:alpha val="9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pt-PT"/>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60111" y="1569"/>
            <a:ext cx="3339548" cy="930001"/>
          </a:xfrm>
          <a:prstGeom prst="rect">
            <a:avLst/>
          </a:prstGeom>
        </p:spPr>
      </p:pic>
    </p:spTree>
    <p:extLst>
      <p:ext uri="{BB962C8B-B14F-4D97-AF65-F5344CB8AC3E}">
        <p14:creationId xmlns:p14="http://schemas.microsoft.com/office/powerpoint/2010/main" val="16413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p>
        </p:txBody>
      </p:sp>
      <p:sp>
        <p:nvSpPr>
          <p:cNvPr id="3" name="Content Placeholder 2"/>
          <p:cNvSpPr>
            <a:spLocks noGrp="1"/>
          </p:cNvSpPr>
          <p:nvPr>
            <p:ph idx="1"/>
          </p:nvPr>
        </p:nvSpPr>
        <p:spPr/>
        <p:txBody>
          <a:bodyPr/>
          <a:lstStyle/>
          <a:p>
            <a:pPr lvl="0"/>
            <a:r>
              <a:rPr lang="pt-PT"/>
              <a:t>Click</a:t>
            </a:r>
            <a:r>
              <a:rPr lang="pt-PT" dirty="0"/>
              <a:t> to </a:t>
            </a:r>
            <a:r>
              <a:rPr lang="pt-PT" dirty="0" err="1"/>
              <a:t>edit</a:t>
            </a:r>
            <a:r>
              <a:rPr lang="pt-PT" dirty="0"/>
              <a:t> Master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a:p>
            <a:pPr lvl="3"/>
            <a:r>
              <a:rPr lang="pt-PT" dirty="0" err="1"/>
              <a:t>Fourth</a:t>
            </a:r>
            <a:r>
              <a:rPr lang="pt-PT" dirty="0"/>
              <a:t> </a:t>
            </a:r>
            <a:r>
              <a:rPr lang="pt-PT" dirty="0" err="1"/>
              <a:t>level</a:t>
            </a:r>
            <a:endParaRPr lang="pt-PT" dirty="0"/>
          </a:p>
          <a:p>
            <a:pPr lvl="4"/>
            <a:r>
              <a:rPr lang="pt-PT" dirty="0" err="1"/>
              <a:t>Fifth</a:t>
            </a:r>
            <a:r>
              <a:rPr lang="pt-PT" dirty="0"/>
              <a:t> </a:t>
            </a:r>
            <a:r>
              <a:rPr lang="pt-PT" dirty="0" err="1"/>
              <a:t>level</a:t>
            </a:r>
            <a:endParaRPr lang="pt-PT" dirty="0"/>
          </a:p>
        </p:txBody>
      </p:sp>
      <p:sp>
        <p:nvSpPr>
          <p:cNvPr id="4" name="Date Placeholder 3"/>
          <p:cNvSpPr>
            <a:spLocks noGrp="1"/>
          </p:cNvSpPr>
          <p:nvPr>
            <p:ph type="dt" sz="half" idx="10"/>
          </p:nvPr>
        </p:nvSpPr>
        <p:spPr/>
        <p:txBody>
          <a:bodyPr/>
          <a:lstStyle/>
          <a:p>
            <a:fld id="{8786A94A-A45C-1A42-A34B-CC97A2C44138}" type="datetimeFigureOut">
              <a:rPr lang="en-US" smtClean="0"/>
              <a:t>3/5/18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505706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pt-PT"/>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Click to edit Master text styles</a:t>
            </a:r>
          </a:p>
        </p:txBody>
      </p:sp>
      <p:sp>
        <p:nvSpPr>
          <p:cNvPr id="4" name="Date Placeholder 3"/>
          <p:cNvSpPr>
            <a:spLocks noGrp="1"/>
          </p:cNvSpPr>
          <p:nvPr>
            <p:ph type="dt" sz="half" idx="10"/>
          </p:nvPr>
        </p:nvSpPr>
        <p:spPr/>
        <p:txBody>
          <a:bodyPr/>
          <a:lstStyle/>
          <a:p>
            <a:fld id="{8786A94A-A45C-1A42-A34B-CC97A2C44138}" type="datetimeFigureOut">
              <a:rPr lang="en-US" smtClean="0"/>
              <a:t>3/5/18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1785369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p>
        </p:txBody>
      </p:sp>
      <p:sp>
        <p:nvSpPr>
          <p:cNvPr id="5" name="Date Placeholder 4"/>
          <p:cNvSpPr>
            <a:spLocks noGrp="1"/>
          </p:cNvSpPr>
          <p:nvPr>
            <p:ph type="dt" sz="half" idx="10"/>
          </p:nvPr>
        </p:nvSpPr>
        <p:spPr/>
        <p:txBody>
          <a:bodyPr/>
          <a:lstStyle/>
          <a:p>
            <a:fld id="{8786A94A-A45C-1A42-A34B-CC97A2C44138}" type="datetimeFigureOut">
              <a:rPr lang="en-US" smtClean="0"/>
              <a:t>3/5/18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3631702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p>
        </p:txBody>
      </p:sp>
      <p:sp>
        <p:nvSpPr>
          <p:cNvPr id="7" name="Date Placeholder 6"/>
          <p:cNvSpPr>
            <a:spLocks noGrp="1"/>
          </p:cNvSpPr>
          <p:nvPr>
            <p:ph type="dt" sz="half" idx="10"/>
          </p:nvPr>
        </p:nvSpPr>
        <p:spPr/>
        <p:txBody>
          <a:bodyPr/>
          <a:lstStyle/>
          <a:p>
            <a:fld id="{8786A94A-A45C-1A42-A34B-CC97A2C44138}" type="datetimeFigureOut">
              <a:rPr lang="en-US" smtClean="0"/>
              <a:t>3/5/18</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180173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Click to edit Master title style</a:t>
            </a:r>
          </a:p>
        </p:txBody>
      </p:sp>
      <p:sp>
        <p:nvSpPr>
          <p:cNvPr id="3" name="Date Placeholder 2"/>
          <p:cNvSpPr>
            <a:spLocks noGrp="1"/>
          </p:cNvSpPr>
          <p:nvPr>
            <p:ph type="dt" sz="half" idx="10"/>
          </p:nvPr>
        </p:nvSpPr>
        <p:spPr/>
        <p:txBody>
          <a:bodyPr/>
          <a:lstStyle/>
          <a:p>
            <a:fld id="{8786A94A-A45C-1A42-A34B-CC97A2C44138}" type="datetimeFigureOut">
              <a:rPr lang="en-US" smtClean="0"/>
              <a:t>3/5/18</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3470711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86A94A-A45C-1A42-A34B-CC97A2C44138}" type="datetimeFigureOut">
              <a:rPr lang="en-US" smtClean="0"/>
              <a:t>3/5/18</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1748426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pt-PT"/>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4"/>
          <p:cNvSpPr>
            <a:spLocks noGrp="1"/>
          </p:cNvSpPr>
          <p:nvPr>
            <p:ph type="dt" sz="half" idx="10"/>
          </p:nvPr>
        </p:nvSpPr>
        <p:spPr/>
        <p:txBody>
          <a:bodyPr/>
          <a:lstStyle/>
          <a:p>
            <a:fld id="{8786A94A-A45C-1A42-A34B-CC97A2C44138}" type="datetimeFigureOut">
              <a:rPr lang="en-US" smtClean="0"/>
              <a:t>3/5/18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340078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pt-PT"/>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Click to edit Master text styles</a:t>
            </a:r>
          </a:p>
        </p:txBody>
      </p:sp>
      <p:sp>
        <p:nvSpPr>
          <p:cNvPr id="5" name="Date Placeholder 4"/>
          <p:cNvSpPr>
            <a:spLocks noGrp="1"/>
          </p:cNvSpPr>
          <p:nvPr>
            <p:ph type="dt" sz="half" idx="10"/>
          </p:nvPr>
        </p:nvSpPr>
        <p:spPr/>
        <p:txBody>
          <a:bodyPr/>
          <a:lstStyle/>
          <a:p>
            <a:fld id="{8786A94A-A45C-1A42-A34B-CC97A2C44138}" type="datetimeFigureOut">
              <a:rPr lang="en-US" smtClean="0"/>
              <a:t>3/5/18</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0864A739-CE3F-9A4E-9AF5-086DA12272C6}" type="slidenum">
              <a:rPr lang="pt-PT" smtClean="0"/>
              <a:t>‹#›</a:t>
            </a:fld>
            <a:endParaRPr lang="pt-PT"/>
          </a:p>
        </p:txBody>
      </p:sp>
    </p:spTree>
    <p:extLst>
      <p:ext uri="{BB962C8B-B14F-4D97-AF65-F5344CB8AC3E}">
        <p14:creationId xmlns:p14="http://schemas.microsoft.com/office/powerpoint/2010/main" val="245465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Click to edit Master text styles</a:t>
            </a:r>
          </a:p>
          <a:p>
            <a:pPr lvl="1"/>
            <a:r>
              <a:rPr lang="pt-PT"/>
              <a:t>Second level</a:t>
            </a:r>
          </a:p>
          <a:p>
            <a:pPr lvl="2"/>
            <a:r>
              <a:rPr lang="pt-PT"/>
              <a:t>Third level</a:t>
            </a:r>
          </a:p>
          <a:p>
            <a:pPr lvl="3"/>
            <a:r>
              <a:rPr lang="pt-PT"/>
              <a:t>Fourth level</a:t>
            </a:r>
          </a:p>
          <a:p>
            <a:pPr lvl="4"/>
            <a:r>
              <a:rPr lang="pt-PT"/>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86A94A-A45C-1A42-A34B-CC97A2C44138}" type="datetimeFigureOut">
              <a:rPr lang="en-US" smtClean="0"/>
              <a:t>3/5/18</a:t>
            </a:fld>
            <a:endParaRPr lang="pt-PT"/>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4A739-CE3F-9A4E-9AF5-086DA12272C6}" type="slidenum">
              <a:rPr lang="pt-PT" smtClean="0"/>
              <a:t>‹#›</a:t>
            </a:fld>
            <a:endParaRPr lang="pt-PT"/>
          </a:p>
        </p:txBody>
      </p:sp>
    </p:spTree>
    <p:extLst>
      <p:ext uri="{BB962C8B-B14F-4D97-AF65-F5344CB8AC3E}">
        <p14:creationId xmlns:p14="http://schemas.microsoft.com/office/powerpoint/2010/main" val="1984423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www.webcomponents.org/element/casper2020/casper-context-menu" TargetMode="External"/><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nul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127.0.0.1:8081/"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(Not) talking about Polymer</a:t>
            </a:r>
          </a:p>
        </p:txBody>
      </p:sp>
      <p:sp>
        <p:nvSpPr>
          <p:cNvPr id="3" name="Subtitle 2"/>
          <p:cNvSpPr>
            <a:spLocks noGrp="1"/>
          </p:cNvSpPr>
          <p:nvPr>
            <p:ph type="subTitle" idx="1"/>
          </p:nvPr>
        </p:nvSpPr>
        <p:spPr/>
        <p:txBody>
          <a:bodyPr/>
          <a:lstStyle/>
          <a:p>
            <a:r>
              <a:rPr lang="en-US" dirty="0"/>
              <a:t>Once upon a time there was a young</a:t>
            </a:r>
            <a:br>
              <a:rPr lang="en-US" dirty="0"/>
            </a:br>
            <a:r>
              <a:rPr lang="en-US" dirty="0"/>
              <a:t> JS library with a death wish</a:t>
            </a:r>
          </a:p>
        </p:txBody>
      </p:sp>
      <p:pic>
        <p:nvPicPr>
          <p:cNvPr id="5" name="Picture 4">
            <a:extLst>
              <a:ext uri="{FF2B5EF4-FFF2-40B4-BE49-F238E27FC236}">
                <a16:creationId xmlns:a16="http://schemas.microsoft.com/office/drawing/2014/main" id="{6BBECEF3-594F-514B-8FEA-893CE130BB3D}"/>
              </a:ext>
            </a:extLst>
          </p:cNvPr>
          <p:cNvPicPr>
            <a:picLocks noChangeAspect="1"/>
          </p:cNvPicPr>
          <p:nvPr/>
        </p:nvPicPr>
        <p:blipFill>
          <a:blip r:embed="rId2"/>
          <a:stretch>
            <a:fillRect/>
          </a:stretch>
        </p:blipFill>
        <p:spPr>
          <a:xfrm>
            <a:off x="5384800" y="4381404"/>
            <a:ext cx="3479800" cy="2214986"/>
          </a:xfrm>
          <a:prstGeom prst="rect">
            <a:avLst/>
          </a:prstGeom>
        </p:spPr>
      </p:pic>
      <p:sp>
        <p:nvSpPr>
          <p:cNvPr id="4" name="Rectangle 3">
            <a:extLst>
              <a:ext uri="{FF2B5EF4-FFF2-40B4-BE49-F238E27FC236}">
                <a16:creationId xmlns:a16="http://schemas.microsoft.com/office/drawing/2014/main" id="{55C51494-50A3-0E4E-BCC0-4068AC6F30FF}"/>
              </a:ext>
            </a:extLst>
          </p:cNvPr>
          <p:cNvSpPr/>
          <p:nvPr/>
        </p:nvSpPr>
        <p:spPr>
          <a:xfrm>
            <a:off x="5602877" y="6582974"/>
            <a:ext cx="3043646" cy="261610"/>
          </a:xfrm>
          <a:prstGeom prst="rect">
            <a:avLst/>
          </a:prstGeom>
        </p:spPr>
        <p:txBody>
          <a:bodyPr wrap="square">
            <a:spAutoFit/>
          </a:bodyPr>
          <a:lstStyle/>
          <a:p>
            <a:r>
              <a:rPr lang="en-US" sz="1100" dirty="0">
                <a:solidFill>
                  <a:schemeClr val="bg1"/>
                </a:solidFill>
              </a:rPr>
              <a:t>https://</a:t>
            </a:r>
            <a:r>
              <a:rPr lang="en-US" sz="1100" dirty="0" err="1">
                <a:solidFill>
                  <a:schemeClr val="bg1"/>
                </a:solidFill>
              </a:rPr>
              <a:t>en.wikipedia.org</a:t>
            </a:r>
            <a:r>
              <a:rPr lang="en-US" sz="1100" dirty="0">
                <a:solidFill>
                  <a:schemeClr val="bg1"/>
                </a:solidFill>
              </a:rPr>
              <a:t>/wiki/Ophelia_(painting)</a:t>
            </a:r>
          </a:p>
        </p:txBody>
      </p:sp>
    </p:spTree>
    <p:extLst>
      <p:ext uri="{BB962C8B-B14F-4D97-AF65-F5344CB8AC3E}">
        <p14:creationId xmlns:p14="http://schemas.microsoft.com/office/powerpoint/2010/main" val="91011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564D04-8DBF-444D-AC60-6A5E6E0681B3}"/>
              </a:ext>
            </a:extLst>
          </p:cNvPr>
          <p:cNvPicPr>
            <a:picLocks noChangeAspect="1"/>
          </p:cNvPicPr>
          <p:nvPr/>
        </p:nvPicPr>
        <p:blipFill>
          <a:blip r:embed="rId2"/>
          <a:stretch>
            <a:fillRect/>
          </a:stretch>
        </p:blipFill>
        <p:spPr>
          <a:xfrm>
            <a:off x="0" y="540058"/>
            <a:ext cx="9144000" cy="6096000"/>
          </a:xfrm>
          <a:prstGeom prst="rect">
            <a:avLst/>
          </a:prstGeom>
        </p:spPr>
      </p:pic>
      <p:sp>
        <p:nvSpPr>
          <p:cNvPr id="2" name="Pentagon 1">
            <a:hlinkClick r:id="rId3"/>
            <a:extLst>
              <a:ext uri="{FF2B5EF4-FFF2-40B4-BE49-F238E27FC236}">
                <a16:creationId xmlns:a16="http://schemas.microsoft.com/office/drawing/2014/main" id="{2AC90ABD-6C86-1646-A2E8-3A7E18B6BABE}"/>
              </a:ext>
            </a:extLst>
          </p:cNvPr>
          <p:cNvSpPr/>
          <p:nvPr/>
        </p:nvSpPr>
        <p:spPr>
          <a:xfrm>
            <a:off x="1" y="6636058"/>
            <a:ext cx="7916090" cy="221942"/>
          </a:xfrm>
          <a:prstGeom prst="homePlate">
            <a:avLst/>
          </a:prstGeom>
          <a:gradFill>
            <a:gsLst>
              <a:gs pos="0">
                <a:srgbClr val="3B50CF"/>
              </a:gs>
              <a:gs pos="100000">
                <a:srgbClr val="39BFC4"/>
              </a:gs>
            </a:gsLst>
            <a:lin ang="17400000" scaled="0"/>
          </a:gra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b="1" dirty="0"/>
              <a:t>MENU - https://</a:t>
            </a:r>
            <a:r>
              <a:rPr lang="en-US" sz="1600" b="1" dirty="0" err="1"/>
              <a:t>www.webcomponents.org</a:t>
            </a:r>
            <a:r>
              <a:rPr lang="en-US" sz="1600" b="1" dirty="0"/>
              <a:t>/element/casper2020/</a:t>
            </a:r>
            <a:r>
              <a:rPr lang="en-US" sz="1600" b="1" dirty="0" err="1"/>
              <a:t>casper</a:t>
            </a:r>
            <a:r>
              <a:rPr lang="en-US" sz="1600" b="1" dirty="0"/>
              <a:t>-context-menu</a:t>
            </a:r>
          </a:p>
        </p:txBody>
      </p:sp>
    </p:spTree>
    <p:extLst>
      <p:ext uri="{BB962C8B-B14F-4D97-AF65-F5344CB8AC3E}">
        <p14:creationId xmlns:p14="http://schemas.microsoft.com/office/powerpoint/2010/main" val="198918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4B3A-C17A-BD44-9B50-071F7A4F8C16}"/>
              </a:ext>
            </a:extLst>
          </p:cNvPr>
          <p:cNvSpPr>
            <a:spLocks noGrp="1"/>
          </p:cNvSpPr>
          <p:nvPr>
            <p:ph type="title"/>
          </p:nvPr>
        </p:nvSpPr>
        <p:spPr/>
        <p:txBody>
          <a:bodyPr/>
          <a:lstStyle/>
          <a:p>
            <a:r>
              <a:rPr lang="en-US" dirty="0"/>
              <a:t>Can I use this in production?</a:t>
            </a:r>
          </a:p>
        </p:txBody>
      </p:sp>
      <p:pic>
        <p:nvPicPr>
          <p:cNvPr id="6" name="Content Placeholder 5">
            <a:extLst>
              <a:ext uri="{FF2B5EF4-FFF2-40B4-BE49-F238E27FC236}">
                <a16:creationId xmlns:a16="http://schemas.microsoft.com/office/drawing/2014/main" id="{51DDCAA9-A9F7-B041-858D-D1E5B1A40C94}"/>
              </a:ext>
            </a:extLst>
          </p:cNvPr>
          <p:cNvPicPr>
            <a:picLocks noGrp="1" noChangeAspect="1"/>
          </p:cNvPicPr>
          <p:nvPr>
            <p:ph idx="1"/>
          </p:nvPr>
        </p:nvPicPr>
        <p:blipFill>
          <a:blip r:embed="rId2"/>
          <a:stretch>
            <a:fillRect/>
          </a:stretch>
        </p:blipFill>
        <p:spPr>
          <a:xfrm>
            <a:off x="0" y="1143000"/>
            <a:ext cx="9165498" cy="5298164"/>
          </a:xfrm>
        </p:spPr>
      </p:pic>
      <p:sp>
        <p:nvSpPr>
          <p:cNvPr id="7" name="TextBox 6">
            <a:extLst>
              <a:ext uri="{FF2B5EF4-FFF2-40B4-BE49-F238E27FC236}">
                <a16:creationId xmlns:a16="http://schemas.microsoft.com/office/drawing/2014/main" id="{4E8CBBE2-4F45-A745-9F6D-9D0FD2209FF1}"/>
              </a:ext>
            </a:extLst>
          </p:cNvPr>
          <p:cNvSpPr txBox="1"/>
          <p:nvPr/>
        </p:nvSpPr>
        <p:spPr>
          <a:xfrm>
            <a:off x="3884023" y="6488668"/>
            <a:ext cx="5042944" cy="307777"/>
          </a:xfrm>
          <a:prstGeom prst="rect">
            <a:avLst/>
          </a:prstGeom>
          <a:noFill/>
        </p:spPr>
        <p:txBody>
          <a:bodyPr wrap="square" rtlCol="0">
            <a:spAutoFit/>
          </a:bodyPr>
          <a:lstStyle/>
          <a:p>
            <a:pPr algn="r"/>
            <a:r>
              <a:rPr lang="en-US" sz="1400" dirty="0">
                <a:solidFill>
                  <a:schemeClr val="bg1"/>
                </a:solidFill>
              </a:rPr>
              <a:t>https://</a:t>
            </a:r>
            <a:r>
              <a:rPr lang="en-US" sz="1400" dirty="0" err="1">
                <a:solidFill>
                  <a:schemeClr val="bg1"/>
                </a:solidFill>
              </a:rPr>
              <a:t>www.webcomponents.org</a:t>
            </a:r>
            <a:r>
              <a:rPr lang="en-US" sz="1400" dirty="0">
                <a:solidFill>
                  <a:schemeClr val="bg1"/>
                </a:solidFill>
              </a:rPr>
              <a:t>/</a:t>
            </a:r>
            <a:r>
              <a:rPr lang="en-US" sz="1400" dirty="0" err="1">
                <a:solidFill>
                  <a:schemeClr val="bg1"/>
                </a:solidFill>
              </a:rPr>
              <a:t>polyfills</a:t>
            </a:r>
            <a:endParaRPr lang="en-US" sz="1400" dirty="0">
              <a:solidFill>
                <a:schemeClr val="bg1"/>
              </a:solidFill>
            </a:endParaRPr>
          </a:p>
        </p:txBody>
      </p:sp>
    </p:spTree>
    <p:extLst>
      <p:ext uri="{BB962C8B-B14F-4D97-AF65-F5344CB8AC3E}">
        <p14:creationId xmlns:p14="http://schemas.microsoft.com/office/powerpoint/2010/main" val="220586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4B3A-C17A-BD44-9B50-071F7A4F8C16}"/>
              </a:ext>
            </a:extLst>
          </p:cNvPr>
          <p:cNvSpPr>
            <a:spLocks noGrp="1"/>
          </p:cNvSpPr>
          <p:nvPr>
            <p:ph type="title"/>
          </p:nvPr>
        </p:nvSpPr>
        <p:spPr/>
        <p:txBody>
          <a:bodyPr/>
          <a:lstStyle/>
          <a:p>
            <a:r>
              <a:rPr lang="en-US" dirty="0"/>
              <a:t>Can I use this in production?</a:t>
            </a:r>
          </a:p>
        </p:txBody>
      </p:sp>
      <p:sp>
        <p:nvSpPr>
          <p:cNvPr id="5" name="TextBox 4">
            <a:extLst>
              <a:ext uri="{FF2B5EF4-FFF2-40B4-BE49-F238E27FC236}">
                <a16:creationId xmlns:a16="http://schemas.microsoft.com/office/drawing/2014/main" id="{AD33020C-291E-7B42-871F-E8B46E0CDDA9}"/>
              </a:ext>
            </a:extLst>
          </p:cNvPr>
          <p:cNvSpPr txBox="1"/>
          <p:nvPr/>
        </p:nvSpPr>
        <p:spPr>
          <a:xfrm>
            <a:off x="388835" y="1193442"/>
            <a:ext cx="6191795" cy="769441"/>
          </a:xfrm>
          <a:prstGeom prst="rect">
            <a:avLst/>
          </a:prstGeom>
          <a:noFill/>
        </p:spPr>
        <p:txBody>
          <a:bodyPr wrap="square" rtlCol="0">
            <a:spAutoFit/>
          </a:bodyPr>
          <a:lstStyle/>
          <a:p>
            <a:r>
              <a:rPr lang="en-US" sz="4400" dirty="0">
                <a:solidFill>
                  <a:schemeClr val="bg1"/>
                </a:solidFill>
              </a:rPr>
              <a:t>Just one more thing …</a:t>
            </a:r>
          </a:p>
        </p:txBody>
      </p:sp>
      <p:sp>
        <p:nvSpPr>
          <p:cNvPr id="7" name="TextBox 6">
            <a:extLst>
              <a:ext uri="{FF2B5EF4-FFF2-40B4-BE49-F238E27FC236}">
                <a16:creationId xmlns:a16="http://schemas.microsoft.com/office/drawing/2014/main" id="{814EC903-E47F-B54B-8E60-4EF605A51109}"/>
              </a:ext>
            </a:extLst>
          </p:cNvPr>
          <p:cNvSpPr txBox="1"/>
          <p:nvPr/>
        </p:nvSpPr>
        <p:spPr>
          <a:xfrm>
            <a:off x="2367433" y="2153391"/>
            <a:ext cx="6191795" cy="769441"/>
          </a:xfrm>
          <a:prstGeom prst="rect">
            <a:avLst/>
          </a:prstGeom>
          <a:noFill/>
        </p:spPr>
        <p:txBody>
          <a:bodyPr wrap="square" rtlCol="0">
            <a:spAutoFit/>
          </a:bodyPr>
          <a:lstStyle/>
          <a:p>
            <a:r>
              <a:rPr lang="en-US" sz="4400" dirty="0">
                <a:solidFill>
                  <a:schemeClr val="bg1"/>
                </a:solidFill>
              </a:rPr>
              <a:t>We are writing ES6 code </a:t>
            </a:r>
          </a:p>
        </p:txBody>
      </p:sp>
      <p:grpSp>
        <p:nvGrpSpPr>
          <p:cNvPr id="16" name="Group 15">
            <a:extLst>
              <a:ext uri="{FF2B5EF4-FFF2-40B4-BE49-F238E27FC236}">
                <a16:creationId xmlns:a16="http://schemas.microsoft.com/office/drawing/2014/main" id="{DD2068F3-D0FB-E247-89EC-22B959A4DF78}"/>
              </a:ext>
            </a:extLst>
          </p:cNvPr>
          <p:cNvGrpSpPr/>
          <p:nvPr/>
        </p:nvGrpSpPr>
        <p:grpSpPr>
          <a:xfrm>
            <a:off x="1521406" y="4164841"/>
            <a:ext cx="7204583" cy="769441"/>
            <a:chOff x="1939417" y="4164842"/>
            <a:chExt cx="7204583" cy="769441"/>
          </a:xfrm>
        </p:grpSpPr>
        <p:sp>
          <p:nvSpPr>
            <p:cNvPr id="8" name="TextBox 7">
              <a:extLst>
                <a:ext uri="{FF2B5EF4-FFF2-40B4-BE49-F238E27FC236}">
                  <a16:creationId xmlns:a16="http://schemas.microsoft.com/office/drawing/2014/main" id="{73EB4D97-00C7-BF46-A8A1-8DE67A516AE1}"/>
                </a:ext>
              </a:extLst>
            </p:cNvPr>
            <p:cNvSpPr txBox="1"/>
            <p:nvPr/>
          </p:nvSpPr>
          <p:spPr>
            <a:xfrm>
              <a:off x="2952205" y="4164842"/>
              <a:ext cx="6191795" cy="769441"/>
            </a:xfrm>
            <a:prstGeom prst="rect">
              <a:avLst/>
            </a:prstGeom>
            <a:noFill/>
          </p:spPr>
          <p:txBody>
            <a:bodyPr wrap="square" rtlCol="0">
              <a:spAutoFit/>
            </a:bodyPr>
            <a:lstStyle/>
            <a:p>
              <a:r>
                <a:rPr lang="en-US" sz="4400" dirty="0">
                  <a:solidFill>
                    <a:schemeClr val="bg1"/>
                  </a:solidFill>
                </a:rPr>
                <a:t>HTTP/2 Push</a:t>
              </a:r>
            </a:p>
          </p:txBody>
        </p:sp>
        <p:pic>
          <p:nvPicPr>
            <p:cNvPr id="12" name="Picture 11">
              <a:extLst>
                <a:ext uri="{FF2B5EF4-FFF2-40B4-BE49-F238E27FC236}">
                  <a16:creationId xmlns:a16="http://schemas.microsoft.com/office/drawing/2014/main" id="{4F26AA81-CF31-4745-B9AE-7A1CB5B55C0C}"/>
                </a:ext>
              </a:extLst>
            </p:cNvPr>
            <p:cNvPicPr>
              <a:picLocks noChangeAspect="1"/>
            </p:cNvPicPr>
            <p:nvPr/>
          </p:nvPicPr>
          <p:blipFill>
            <a:blip r:embed="rId3"/>
            <a:stretch>
              <a:fillRect/>
            </a:stretch>
          </p:blipFill>
          <p:spPr>
            <a:xfrm>
              <a:off x="1939417" y="4208279"/>
              <a:ext cx="1012788" cy="675192"/>
            </a:xfrm>
            <a:prstGeom prst="rect">
              <a:avLst/>
            </a:prstGeom>
          </p:spPr>
        </p:pic>
      </p:grpSp>
      <p:grpSp>
        <p:nvGrpSpPr>
          <p:cNvPr id="17" name="Group 16">
            <a:extLst>
              <a:ext uri="{FF2B5EF4-FFF2-40B4-BE49-F238E27FC236}">
                <a16:creationId xmlns:a16="http://schemas.microsoft.com/office/drawing/2014/main" id="{7A6E1D6B-BDCD-8D4C-94F6-F8F5A5DF77D2}"/>
              </a:ext>
            </a:extLst>
          </p:cNvPr>
          <p:cNvGrpSpPr/>
          <p:nvPr/>
        </p:nvGrpSpPr>
        <p:grpSpPr>
          <a:xfrm>
            <a:off x="1520108" y="5049431"/>
            <a:ext cx="7204583" cy="769441"/>
            <a:chOff x="1939417" y="4973654"/>
            <a:chExt cx="7204583" cy="769441"/>
          </a:xfrm>
        </p:grpSpPr>
        <p:sp>
          <p:nvSpPr>
            <p:cNvPr id="9" name="TextBox 8">
              <a:extLst>
                <a:ext uri="{FF2B5EF4-FFF2-40B4-BE49-F238E27FC236}">
                  <a16:creationId xmlns:a16="http://schemas.microsoft.com/office/drawing/2014/main" id="{752883F6-3048-884F-9693-4FB0E807E79A}"/>
                </a:ext>
              </a:extLst>
            </p:cNvPr>
            <p:cNvSpPr txBox="1"/>
            <p:nvPr/>
          </p:nvSpPr>
          <p:spPr>
            <a:xfrm>
              <a:off x="2952205" y="4973654"/>
              <a:ext cx="6191795" cy="769441"/>
            </a:xfrm>
            <a:prstGeom prst="rect">
              <a:avLst/>
            </a:prstGeom>
            <a:noFill/>
          </p:spPr>
          <p:txBody>
            <a:bodyPr wrap="square" rtlCol="0">
              <a:spAutoFit/>
            </a:bodyPr>
            <a:lstStyle/>
            <a:p>
              <a:r>
                <a:rPr lang="en-US" sz="4400" dirty="0">
                  <a:solidFill>
                    <a:schemeClr val="bg1"/>
                  </a:solidFill>
                </a:rPr>
                <a:t>ES6 Bundled</a:t>
              </a:r>
            </a:p>
          </p:txBody>
        </p:sp>
        <p:pic>
          <p:nvPicPr>
            <p:cNvPr id="13" name="Picture 12">
              <a:extLst>
                <a:ext uri="{FF2B5EF4-FFF2-40B4-BE49-F238E27FC236}">
                  <a16:creationId xmlns:a16="http://schemas.microsoft.com/office/drawing/2014/main" id="{0F54E5EE-6424-F541-8FC6-E2FD662F8C46}"/>
                </a:ext>
              </a:extLst>
            </p:cNvPr>
            <p:cNvPicPr>
              <a:picLocks noChangeAspect="1"/>
            </p:cNvPicPr>
            <p:nvPr/>
          </p:nvPicPr>
          <p:blipFill>
            <a:blip r:embed="rId3"/>
            <a:stretch>
              <a:fillRect/>
            </a:stretch>
          </p:blipFill>
          <p:spPr>
            <a:xfrm>
              <a:off x="1939417" y="5031239"/>
              <a:ext cx="1012788" cy="675192"/>
            </a:xfrm>
            <a:prstGeom prst="rect">
              <a:avLst/>
            </a:prstGeom>
          </p:spPr>
        </p:pic>
      </p:grpSp>
      <p:grpSp>
        <p:nvGrpSpPr>
          <p:cNvPr id="18" name="Group 17">
            <a:extLst>
              <a:ext uri="{FF2B5EF4-FFF2-40B4-BE49-F238E27FC236}">
                <a16:creationId xmlns:a16="http://schemas.microsoft.com/office/drawing/2014/main" id="{A9347610-A14C-9149-A7FB-D136083FFF03}"/>
              </a:ext>
            </a:extLst>
          </p:cNvPr>
          <p:cNvGrpSpPr/>
          <p:nvPr/>
        </p:nvGrpSpPr>
        <p:grpSpPr>
          <a:xfrm>
            <a:off x="1521406" y="5937708"/>
            <a:ext cx="7204583" cy="769441"/>
            <a:chOff x="1939417" y="5807074"/>
            <a:chExt cx="7204583" cy="769441"/>
          </a:xfrm>
        </p:grpSpPr>
        <p:sp>
          <p:nvSpPr>
            <p:cNvPr id="10" name="TextBox 9">
              <a:extLst>
                <a:ext uri="{FF2B5EF4-FFF2-40B4-BE49-F238E27FC236}">
                  <a16:creationId xmlns:a16="http://schemas.microsoft.com/office/drawing/2014/main" id="{2369D23F-0887-8F4D-8137-9BD3A530F641}"/>
                </a:ext>
              </a:extLst>
            </p:cNvPr>
            <p:cNvSpPr txBox="1"/>
            <p:nvPr/>
          </p:nvSpPr>
          <p:spPr>
            <a:xfrm>
              <a:off x="2952205" y="5807074"/>
              <a:ext cx="6191795" cy="769441"/>
            </a:xfrm>
            <a:prstGeom prst="rect">
              <a:avLst/>
            </a:prstGeom>
            <a:noFill/>
          </p:spPr>
          <p:txBody>
            <a:bodyPr wrap="square" rtlCol="0">
              <a:spAutoFit/>
            </a:bodyPr>
            <a:lstStyle/>
            <a:p>
              <a:r>
                <a:rPr lang="en-US" sz="4400" dirty="0">
                  <a:solidFill>
                    <a:schemeClr val="bg1"/>
                  </a:solidFill>
                </a:rPr>
                <a:t>ES5 Bundled (</a:t>
              </a:r>
              <a:r>
                <a:rPr lang="en-US" sz="4400" dirty="0" err="1">
                  <a:solidFill>
                    <a:schemeClr val="bg1"/>
                  </a:solidFill>
                </a:rPr>
                <a:t>transpiled</a:t>
              </a:r>
              <a:r>
                <a:rPr lang="en-US" sz="4400" dirty="0">
                  <a:solidFill>
                    <a:schemeClr val="bg1"/>
                  </a:solidFill>
                </a:rPr>
                <a:t>)</a:t>
              </a:r>
            </a:p>
          </p:txBody>
        </p:sp>
        <p:pic>
          <p:nvPicPr>
            <p:cNvPr id="14" name="Picture 13">
              <a:extLst>
                <a:ext uri="{FF2B5EF4-FFF2-40B4-BE49-F238E27FC236}">
                  <a16:creationId xmlns:a16="http://schemas.microsoft.com/office/drawing/2014/main" id="{0B62D175-C73B-6442-97B4-1A33E1775204}"/>
                </a:ext>
              </a:extLst>
            </p:cNvPr>
            <p:cNvPicPr>
              <a:picLocks noChangeAspect="1"/>
            </p:cNvPicPr>
            <p:nvPr/>
          </p:nvPicPr>
          <p:blipFill>
            <a:blip r:embed="rId3"/>
            <a:stretch>
              <a:fillRect/>
            </a:stretch>
          </p:blipFill>
          <p:spPr>
            <a:xfrm>
              <a:off x="1939417" y="5854199"/>
              <a:ext cx="1012788" cy="675192"/>
            </a:xfrm>
            <a:prstGeom prst="rect">
              <a:avLst/>
            </a:prstGeom>
          </p:spPr>
        </p:pic>
      </p:grpSp>
      <p:sp>
        <p:nvSpPr>
          <p:cNvPr id="15" name="TextBox 14">
            <a:extLst>
              <a:ext uri="{FF2B5EF4-FFF2-40B4-BE49-F238E27FC236}">
                <a16:creationId xmlns:a16="http://schemas.microsoft.com/office/drawing/2014/main" id="{52CC6EA3-8C9F-A540-A6C9-0C572980955A}"/>
              </a:ext>
            </a:extLst>
          </p:cNvPr>
          <p:cNvSpPr txBox="1"/>
          <p:nvPr/>
        </p:nvSpPr>
        <p:spPr>
          <a:xfrm>
            <a:off x="815555" y="3356030"/>
            <a:ext cx="6191795" cy="769441"/>
          </a:xfrm>
          <a:prstGeom prst="rect">
            <a:avLst/>
          </a:prstGeom>
          <a:noFill/>
        </p:spPr>
        <p:txBody>
          <a:bodyPr wrap="square" rtlCol="0">
            <a:spAutoFit/>
          </a:bodyPr>
          <a:lstStyle/>
          <a:p>
            <a:r>
              <a:rPr lang="en-US" sz="4400" dirty="0">
                <a:solidFill>
                  <a:schemeClr val="bg1"/>
                </a:solidFill>
              </a:rPr>
              <a:t>Three options to serve:</a:t>
            </a:r>
          </a:p>
        </p:txBody>
      </p:sp>
    </p:spTree>
    <p:extLst>
      <p:ext uri="{BB962C8B-B14F-4D97-AF65-F5344CB8AC3E}">
        <p14:creationId xmlns:p14="http://schemas.microsoft.com/office/powerpoint/2010/main" val="121868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4B3A-C17A-BD44-9B50-071F7A4F8C16}"/>
              </a:ext>
            </a:extLst>
          </p:cNvPr>
          <p:cNvSpPr>
            <a:spLocks noGrp="1"/>
          </p:cNvSpPr>
          <p:nvPr>
            <p:ph type="title"/>
          </p:nvPr>
        </p:nvSpPr>
        <p:spPr/>
        <p:txBody>
          <a:bodyPr/>
          <a:lstStyle/>
          <a:p>
            <a:r>
              <a:rPr lang="en-US" dirty="0"/>
              <a:t>Do we use this on production?</a:t>
            </a:r>
          </a:p>
        </p:txBody>
      </p:sp>
      <p:sp>
        <p:nvSpPr>
          <p:cNvPr id="3" name="Content Placeholder 2">
            <a:extLst>
              <a:ext uri="{FF2B5EF4-FFF2-40B4-BE49-F238E27FC236}">
                <a16:creationId xmlns:a16="http://schemas.microsoft.com/office/drawing/2014/main" id="{E2EEC82C-FB58-344E-9D77-C7098245E3E8}"/>
              </a:ext>
            </a:extLst>
          </p:cNvPr>
          <p:cNvSpPr>
            <a:spLocks noGrp="1"/>
          </p:cNvSpPr>
          <p:nvPr>
            <p:ph idx="1"/>
          </p:nvPr>
        </p:nvSpPr>
        <p:spPr/>
        <p:txBody>
          <a:bodyPr>
            <a:normAutofit/>
          </a:bodyPr>
          <a:lstStyle/>
          <a:p>
            <a:r>
              <a:rPr lang="en-GB" dirty="0"/>
              <a:t>Cloudware main project is </a:t>
            </a:r>
            <a:r>
              <a:rPr lang="en-GB" dirty="0" err="1"/>
              <a:t>toconline.pt</a:t>
            </a:r>
            <a:endParaRPr lang="en-GB" dirty="0"/>
          </a:p>
          <a:p>
            <a:pPr lvl="1"/>
            <a:r>
              <a:rPr lang="en-GB" dirty="0"/>
              <a:t>It’s a big web application</a:t>
            </a:r>
          </a:p>
          <a:p>
            <a:pPr lvl="1"/>
            <a:r>
              <a:rPr lang="en-GB" dirty="0"/>
              <a:t>We use polymer 1.0 on about 3% of the site</a:t>
            </a:r>
          </a:p>
          <a:p>
            <a:pPr lvl="2"/>
            <a:r>
              <a:rPr lang="en-GB" dirty="0"/>
              <a:t>&lt;iframe&gt; used to avoid problems with older libs</a:t>
            </a:r>
          </a:p>
          <a:p>
            <a:pPr lvl="2"/>
            <a:r>
              <a:rPr lang="en-GB" dirty="0"/>
              <a:t>ES5 bundles compatible with IE11</a:t>
            </a:r>
          </a:p>
          <a:p>
            <a:pPr lvl="1"/>
            <a:r>
              <a:rPr lang="en-GB" dirty="0"/>
              <a:t>New developments are in Polymer 2.0 (ES6)</a:t>
            </a:r>
          </a:p>
          <a:p>
            <a:pPr lvl="2"/>
            <a:r>
              <a:rPr lang="en-GB" dirty="0"/>
              <a:t>Will soon take over the main page and navigation</a:t>
            </a:r>
          </a:p>
          <a:p>
            <a:pPr lvl="2"/>
            <a:r>
              <a:rPr lang="en-GB" dirty="0"/>
              <a:t>Old code goes to &lt;iframe&gt;</a:t>
            </a:r>
          </a:p>
          <a:p>
            <a:pPr lvl="2"/>
            <a:r>
              <a:rPr lang="en-GB" dirty="0"/>
              <a:t>Distribute ES5 and ES6 bundles (HTTP/2 push latter on)</a:t>
            </a:r>
          </a:p>
          <a:p>
            <a:pPr lvl="1"/>
            <a:r>
              <a:rPr lang="en-GB" dirty="0"/>
              <a:t>Eventually the whole </a:t>
            </a:r>
            <a:r>
              <a:rPr lang="en-GB" dirty="0" err="1"/>
              <a:t>webapp</a:t>
            </a:r>
            <a:r>
              <a:rPr lang="en-GB" dirty="0"/>
              <a:t> will migrate to Polymer</a:t>
            </a:r>
          </a:p>
          <a:p>
            <a:r>
              <a:rPr lang="en-GB" dirty="0"/>
              <a:t>Other notable users </a:t>
            </a:r>
          </a:p>
          <a:p>
            <a:pPr lvl="1"/>
            <a:r>
              <a:rPr lang="en-GB" dirty="0"/>
              <a:t>https://</a:t>
            </a:r>
            <a:r>
              <a:rPr lang="en-GB" dirty="0" err="1"/>
              <a:t>www.youtube.com</a:t>
            </a:r>
            <a:r>
              <a:rPr lang="en-GB" dirty="0"/>
              <a:t>/new</a:t>
            </a:r>
          </a:p>
          <a:p>
            <a:pPr lvl="1"/>
            <a:r>
              <a:rPr lang="en-GB" dirty="0"/>
              <a:t>https://</a:t>
            </a:r>
            <a:r>
              <a:rPr lang="en-GB" dirty="0" err="1"/>
              <a:t>hnpwa.com</a:t>
            </a:r>
            <a:r>
              <a:rPr lang="en-GB" dirty="0"/>
              <a:t>/</a:t>
            </a:r>
          </a:p>
          <a:p>
            <a:pPr marL="457200" lvl="1" indent="0">
              <a:buNone/>
            </a:pPr>
            <a:endParaRPr lang="en-GB" dirty="0"/>
          </a:p>
        </p:txBody>
      </p:sp>
      <p:pic>
        <p:nvPicPr>
          <p:cNvPr id="5" name="Picture 4">
            <a:extLst>
              <a:ext uri="{FF2B5EF4-FFF2-40B4-BE49-F238E27FC236}">
                <a16:creationId xmlns:a16="http://schemas.microsoft.com/office/drawing/2014/main" id="{672D2053-FFC3-014C-A947-223DA7C9B165}"/>
              </a:ext>
            </a:extLst>
          </p:cNvPr>
          <p:cNvPicPr>
            <a:picLocks noChangeAspect="1"/>
          </p:cNvPicPr>
          <p:nvPr/>
        </p:nvPicPr>
        <p:blipFill>
          <a:blip r:embed="rId3"/>
          <a:stretch>
            <a:fillRect/>
          </a:stretch>
        </p:blipFill>
        <p:spPr>
          <a:xfrm>
            <a:off x="5412059" y="5261035"/>
            <a:ext cx="3503566" cy="1480940"/>
          </a:xfrm>
          <a:prstGeom prst="rect">
            <a:avLst/>
          </a:prstGeom>
        </p:spPr>
      </p:pic>
      <p:pic>
        <p:nvPicPr>
          <p:cNvPr id="8" name="Picture 7">
            <a:extLst>
              <a:ext uri="{FF2B5EF4-FFF2-40B4-BE49-F238E27FC236}">
                <a16:creationId xmlns:a16="http://schemas.microsoft.com/office/drawing/2014/main" id="{3534A870-793C-6D4E-B6AA-A0E6DFC462EB}"/>
              </a:ext>
            </a:extLst>
          </p:cNvPr>
          <p:cNvPicPr>
            <a:picLocks noChangeAspect="1"/>
          </p:cNvPicPr>
          <p:nvPr/>
        </p:nvPicPr>
        <p:blipFill>
          <a:blip r:embed="rId4"/>
          <a:stretch>
            <a:fillRect/>
          </a:stretch>
        </p:blipFill>
        <p:spPr>
          <a:xfrm>
            <a:off x="0" y="571500"/>
            <a:ext cx="9144000" cy="5937930"/>
          </a:xfrm>
          <a:prstGeom prst="rect">
            <a:avLst/>
          </a:prstGeom>
        </p:spPr>
      </p:pic>
    </p:spTree>
    <p:extLst>
      <p:ext uri="{BB962C8B-B14F-4D97-AF65-F5344CB8AC3E}">
        <p14:creationId xmlns:p14="http://schemas.microsoft.com/office/powerpoint/2010/main" val="317261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8"/>
                                        </p:tgtEl>
                                        <p:attrNameLst>
                                          <p:attrName>ppt_x</p:attrName>
                                        </p:attrNameLst>
                                      </p:cBhvr>
                                      <p:tavLst>
                                        <p:tav tm="0">
                                          <p:val>
                                            <p:strVal val="ppt_x"/>
                                          </p:val>
                                        </p:tav>
                                        <p:tav tm="100000">
                                          <p:val>
                                            <p:strVal val="ppt_x"/>
                                          </p:val>
                                        </p:tav>
                                      </p:tavLst>
                                    </p:anim>
                                    <p:anim calcmode="lin" valueType="num">
                                      <p:cBhvr additive="base">
                                        <p:cTn id="32" dur="500"/>
                                        <p:tgtEl>
                                          <p:spTgt spid="8"/>
                                        </p:tgtEl>
                                        <p:attrNameLst>
                                          <p:attrName>ppt_y</p:attrName>
                                        </p:attrNameLst>
                                      </p:cBhvr>
                                      <p:tavLst>
                                        <p:tav tm="0">
                                          <p:val>
                                            <p:strVal val="ppt_y"/>
                                          </p:val>
                                        </p:tav>
                                        <p:tav tm="100000">
                                          <p:val>
                                            <p:strVal val="1+ppt_h/2"/>
                                          </p:val>
                                        </p:tav>
                                      </p:tavLst>
                                    </p:anim>
                                    <p:set>
                                      <p:cBhvr>
                                        <p:cTn id="33" dur="1" fill="hold">
                                          <p:stCondLst>
                                            <p:cond delay="499"/>
                                          </p:stCondLst>
                                        </p:cTn>
                                        <p:tgtEl>
                                          <p:spTgt spid="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fade">
                                      <p:cBhvr>
                                        <p:cTn id="59" dur="500"/>
                                        <p:tgtEl>
                                          <p:spTgt spid="3">
                                            <p:txEl>
                                              <p:pRg st="11" end="1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E6B6-DC99-914D-A283-1E3853A00A1C}"/>
              </a:ext>
            </a:extLst>
          </p:cNvPr>
          <p:cNvSpPr>
            <a:spLocks noGrp="1"/>
          </p:cNvSpPr>
          <p:nvPr>
            <p:ph type="title"/>
          </p:nvPr>
        </p:nvSpPr>
        <p:spPr/>
        <p:txBody>
          <a:bodyPr>
            <a:normAutofit fontScale="90000"/>
          </a:bodyPr>
          <a:lstStyle/>
          <a:p>
            <a:r>
              <a:rPr lang="en-US" b="1" dirty="0"/>
              <a:t>Why is Google working on Angular and Polymer?</a:t>
            </a:r>
            <a:endParaRPr lang="en-US" dirty="0"/>
          </a:p>
        </p:txBody>
      </p:sp>
      <p:sp>
        <p:nvSpPr>
          <p:cNvPr id="3" name="Content Placeholder 2">
            <a:extLst>
              <a:ext uri="{FF2B5EF4-FFF2-40B4-BE49-F238E27FC236}">
                <a16:creationId xmlns:a16="http://schemas.microsoft.com/office/drawing/2014/main" id="{8EE3FAB7-93C4-8548-A5C9-F1C1D2333DC0}"/>
              </a:ext>
            </a:extLst>
          </p:cNvPr>
          <p:cNvSpPr>
            <a:spLocks noGrp="1"/>
          </p:cNvSpPr>
          <p:nvPr>
            <p:ph idx="1"/>
          </p:nvPr>
        </p:nvSpPr>
        <p:spPr/>
        <p:txBody>
          <a:bodyPr/>
          <a:lstStyle/>
          <a:p>
            <a:r>
              <a:rPr lang="en-US" dirty="0"/>
              <a:t>Essentially where Angular 2 aims to create a custom framework, Polymer aims to bridge features until they are natively available in browsers. Traditionally JavaScript has been used to bridge functionalities like this, but the goal of Polymer is essentially to use less JavaScript and let native browser features take this over. </a:t>
            </a:r>
          </a:p>
          <a:p>
            <a:pPr lvl="1"/>
            <a:r>
              <a:rPr lang="en-US" sz="1200" dirty="0"/>
              <a:t>Source https://react-</a:t>
            </a:r>
            <a:r>
              <a:rPr lang="en-US" sz="1200" dirty="0" err="1"/>
              <a:t>etc.net</a:t>
            </a:r>
            <a:r>
              <a:rPr lang="en-US" sz="1200" dirty="0"/>
              <a:t>/entry/why-is-google-working-on-angular-2-and-polymer</a:t>
            </a:r>
          </a:p>
        </p:txBody>
      </p:sp>
      <p:pic>
        <p:nvPicPr>
          <p:cNvPr id="4" name="Picture 3">
            <a:extLst>
              <a:ext uri="{FF2B5EF4-FFF2-40B4-BE49-F238E27FC236}">
                <a16:creationId xmlns:a16="http://schemas.microsoft.com/office/drawing/2014/main" id="{C4564914-E2D0-E94A-A6C9-E1FBF08A94A5}"/>
              </a:ext>
            </a:extLst>
          </p:cNvPr>
          <p:cNvPicPr>
            <a:picLocks noChangeAspect="1"/>
          </p:cNvPicPr>
          <p:nvPr/>
        </p:nvPicPr>
        <p:blipFill>
          <a:blip r:embed="rId2"/>
          <a:stretch>
            <a:fillRect/>
          </a:stretch>
        </p:blipFill>
        <p:spPr>
          <a:xfrm>
            <a:off x="5377366" y="4497986"/>
            <a:ext cx="3479800" cy="2214986"/>
          </a:xfrm>
          <a:prstGeom prst="rect">
            <a:avLst/>
          </a:prstGeom>
        </p:spPr>
      </p:pic>
    </p:spTree>
    <p:extLst>
      <p:ext uri="{BB962C8B-B14F-4D97-AF65-F5344CB8AC3E}">
        <p14:creationId xmlns:p14="http://schemas.microsoft.com/office/powerpoint/2010/main" val="253563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Thanks</a:t>
            </a:r>
          </a:p>
        </p:txBody>
      </p:sp>
      <p:sp>
        <p:nvSpPr>
          <p:cNvPr id="2" name="Subtitle 1">
            <a:extLst>
              <a:ext uri="{FF2B5EF4-FFF2-40B4-BE49-F238E27FC236}">
                <a16:creationId xmlns:a16="http://schemas.microsoft.com/office/drawing/2014/main" id="{057ECA46-B5DC-3A41-BC43-E8EEE2731513}"/>
              </a:ext>
            </a:extLst>
          </p:cNvPr>
          <p:cNvSpPr>
            <a:spLocks noGrp="1"/>
          </p:cNvSpPr>
          <p:nvPr>
            <p:ph type="subTitle" idx="1"/>
          </p:nvPr>
        </p:nvSpPr>
        <p:spPr>
          <a:xfrm>
            <a:off x="448634" y="3388579"/>
            <a:ext cx="8246731" cy="2966739"/>
          </a:xfrm>
        </p:spPr>
        <p:txBody>
          <a:bodyPr/>
          <a:lstStyle/>
          <a:p>
            <a:r>
              <a:rPr lang="en-US" dirty="0"/>
              <a:t>http://</a:t>
            </a:r>
            <a:r>
              <a:rPr lang="en-US" dirty="0" err="1"/>
              <a:t>www.cloudware.pt</a:t>
            </a:r>
            <a:endParaRPr lang="en-US" dirty="0"/>
          </a:p>
          <a:p>
            <a:r>
              <a:rPr lang="en-US" dirty="0"/>
              <a:t>https://</a:t>
            </a:r>
            <a:r>
              <a:rPr lang="en-US" dirty="0" err="1"/>
              <a:t>www.linkedin.com</a:t>
            </a:r>
            <a:r>
              <a:rPr lang="en-US" dirty="0"/>
              <a:t>/in/</a:t>
            </a:r>
            <a:r>
              <a:rPr lang="en-US" dirty="0" err="1"/>
              <a:t>euricoinocencio</a:t>
            </a:r>
            <a:r>
              <a:rPr lang="en-US" dirty="0"/>
              <a:t>/</a:t>
            </a:r>
          </a:p>
        </p:txBody>
      </p:sp>
    </p:spTree>
    <p:extLst>
      <p:ext uri="{BB962C8B-B14F-4D97-AF65-F5344CB8AC3E}">
        <p14:creationId xmlns:p14="http://schemas.microsoft.com/office/powerpoint/2010/main" val="159940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1C7A2A3-E6F0-6D4A-ACA3-7FB1D658CBD9}"/>
              </a:ext>
            </a:extLst>
          </p:cNvPr>
          <p:cNvSpPr/>
          <p:nvPr/>
        </p:nvSpPr>
        <p:spPr>
          <a:xfrm>
            <a:off x="0" y="1143000"/>
            <a:ext cx="9144000" cy="5105400"/>
          </a:xfrm>
          <a:prstGeom prst="rect">
            <a:avLst/>
          </a:prstGeom>
          <a:ln>
            <a:noFill/>
          </a:ln>
        </p:spPr>
        <p:style>
          <a:lnRef idx="1">
            <a:schemeClr val="accent1"/>
          </a:lnRef>
          <a:fillRef idx="1001">
            <a:schemeClr val="lt1"/>
          </a:fillRef>
          <a:effectRef idx="2">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94F3617-A357-9B48-B055-A62B42736A64}"/>
              </a:ext>
            </a:extLst>
          </p:cNvPr>
          <p:cNvSpPr>
            <a:spLocks noGrp="1"/>
          </p:cNvSpPr>
          <p:nvPr>
            <p:ph type="title"/>
          </p:nvPr>
        </p:nvSpPr>
        <p:spPr/>
        <p:txBody>
          <a:bodyPr>
            <a:normAutofit fontScale="90000"/>
          </a:bodyPr>
          <a:lstStyle/>
          <a:p>
            <a:r>
              <a:rPr lang="en-US" dirty="0"/>
              <a:t>So now you are a front-end developer?</a:t>
            </a:r>
          </a:p>
        </p:txBody>
      </p:sp>
      <p:pic>
        <p:nvPicPr>
          <p:cNvPr id="9" name="Picture 8">
            <a:extLst>
              <a:ext uri="{FF2B5EF4-FFF2-40B4-BE49-F238E27FC236}">
                <a16:creationId xmlns:a16="http://schemas.microsoft.com/office/drawing/2014/main" id="{FC349BA5-BDD0-434A-B85D-20B2AD74F36B}"/>
              </a:ext>
            </a:extLst>
          </p:cNvPr>
          <p:cNvPicPr>
            <a:picLocks noChangeAspect="1"/>
          </p:cNvPicPr>
          <p:nvPr/>
        </p:nvPicPr>
        <p:blipFill>
          <a:blip r:embed="rId2"/>
          <a:stretch>
            <a:fillRect/>
          </a:stretch>
        </p:blipFill>
        <p:spPr>
          <a:xfrm>
            <a:off x="575734" y="1715856"/>
            <a:ext cx="7984066" cy="3992033"/>
          </a:xfrm>
          <a:prstGeom prst="rect">
            <a:avLst/>
          </a:prstGeom>
        </p:spPr>
      </p:pic>
    </p:spTree>
    <p:extLst>
      <p:ext uri="{BB962C8B-B14F-4D97-AF65-F5344CB8AC3E}">
        <p14:creationId xmlns:p14="http://schemas.microsoft.com/office/powerpoint/2010/main" val="2917060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819BF6-7E14-E54C-B85D-5D7424D837FE}"/>
              </a:ext>
            </a:extLst>
          </p:cNvPr>
          <p:cNvPicPr>
            <a:picLocks noChangeAspect="1"/>
          </p:cNvPicPr>
          <p:nvPr/>
        </p:nvPicPr>
        <p:blipFill>
          <a:blip r:embed="rId2"/>
          <a:stretch>
            <a:fillRect/>
          </a:stretch>
        </p:blipFill>
        <p:spPr>
          <a:xfrm>
            <a:off x="0" y="1159938"/>
            <a:ext cx="9144000" cy="5065776"/>
          </a:xfrm>
          <a:prstGeom prst="rect">
            <a:avLst/>
          </a:prstGeom>
        </p:spPr>
      </p:pic>
      <p:pic>
        <p:nvPicPr>
          <p:cNvPr id="8" name="Picture 7">
            <a:extLst>
              <a:ext uri="{FF2B5EF4-FFF2-40B4-BE49-F238E27FC236}">
                <a16:creationId xmlns:a16="http://schemas.microsoft.com/office/drawing/2014/main" id="{70FD297C-FB3B-8946-87CF-7C16A57FDE33}"/>
              </a:ext>
            </a:extLst>
          </p:cNvPr>
          <p:cNvPicPr>
            <a:picLocks noChangeAspect="1"/>
          </p:cNvPicPr>
          <p:nvPr/>
        </p:nvPicPr>
        <p:blipFill>
          <a:blip r:embed="rId3">
            <a:extLst>
              <a:ext uri="{BEBA8EAE-BF5A-486C-A8C5-ECC9F3942E4B}">
                <a14:imgProps xmlns:a14="http://schemas.microsoft.com/office/drawing/2010/main">
                  <a14:imgLayer r:embed="rId4">
                    <a14:imgEffect>
                      <a14:artisticCutout numberOfShades="0"/>
                    </a14:imgEffect>
                    <a14:imgEffect>
                      <a14:brightnessContrast bright="-53000"/>
                    </a14:imgEffect>
                  </a14:imgLayer>
                </a14:imgProps>
              </a:ext>
            </a:extLst>
          </a:blip>
          <a:stretch>
            <a:fillRect/>
          </a:stretch>
        </p:blipFill>
        <p:spPr>
          <a:xfrm>
            <a:off x="0" y="1143000"/>
            <a:ext cx="9144000" cy="5082714"/>
          </a:xfrm>
          <a:prstGeom prst="rect">
            <a:avLst/>
          </a:prstGeom>
        </p:spPr>
      </p:pic>
      <p:sp>
        <p:nvSpPr>
          <p:cNvPr id="2" name="Title 1">
            <a:extLst>
              <a:ext uri="{FF2B5EF4-FFF2-40B4-BE49-F238E27FC236}">
                <a16:creationId xmlns:a16="http://schemas.microsoft.com/office/drawing/2014/main" id="{DAE225EC-D518-4145-A82C-00BC0F059F9F}"/>
              </a:ext>
            </a:extLst>
          </p:cNvPr>
          <p:cNvSpPr>
            <a:spLocks noGrp="1"/>
          </p:cNvSpPr>
          <p:nvPr>
            <p:ph type="title"/>
          </p:nvPr>
        </p:nvSpPr>
        <p:spPr/>
        <p:txBody>
          <a:bodyPr/>
          <a:lstStyle/>
          <a:p>
            <a:r>
              <a:rPr lang="en-US" dirty="0"/>
              <a:t>Catholic wedding syndrome</a:t>
            </a:r>
          </a:p>
        </p:txBody>
      </p:sp>
      <p:sp>
        <p:nvSpPr>
          <p:cNvPr id="9" name="Content Placeholder 8">
            <a:extLst>
              <a:ext uri="{FF2B5EF4-FFF2-40B4-BE49-F238E27FC236}">
                <a16:creationId xmlns:a16="http://schemas.microsoft.com/office/drawing/2014/main" id="{25636A04-0DA6-EA47-A262-1DD80C740A80}"/>
              </a:ext>
            </a:extLst>
          </p:cNvPr>
          <p:cNvSpPr>
            <a:spLocks noGrp="1"/>
          </p:cNvSpPr>
          <p:nvPr>
            <p:ph idx="1"/>
          </p:nvPr>
        </p:nvSpPr>
        <p:spPr>
          <a:xfrm>
            <a:off x="301752" y="1170035"/>
            <a:ext cx="8494927" cy="5055679"/>
          </a:xfrm>
        </p:spPr>
        <p:txBody>
          <a:bodyPr/>
          <a:lstStyle/>
          <a:p>
            <a:r>
              <a:rPr lang="en-US" dirty="0"/>
              <a:t>Lock-in – very expensive to change</a:t>
            </a:r>
          </a:p>
          <a:p>
            <a:pPr lvl="1"/>
            <a:r>
              <a:rPr lang="en-US" dirty="0"/>
              <a:t>Seriously ask your lawyer</a:t>
            </a:r>
          </a:p>
          <a:p>
            <a:r>
              <a:rPr lang="en-US" dirty="0"/>
              <a:t>Does not play well with alternatives</a:t>
            </a:r>
          </a:p>
          <a:p>
            <a:pPr lvl="1"/>
            <a:r>
              <a:rPr lang="en-US" dirty="0"/>
              <a:t>Yea, you want just to grab some handy stuff from other …</a:t>
            </a:r>
          </a:p>
          <a:p>
            <a:pPr lvl="1"/>
            <a:r>
              <a:rPr lang="en-US" dirty="0"/>
              <a:t>End less fight between frameworks</a:t>
            </a:r>
          </a:p>
          <a:p>
            <a:pPr lvl="2"/>
            <a:r>
              <a:rPr lang="en-US" dirty="0"/>
              <a:t>Bad cooperation</a:t>
            </a:r>
          </a:p>
          <a:p>
            <a:pPr lvl="2"/>
            <a:r>
              <a:rPr lang="en-US" dirty="0"/>
              <a:t>Duck tape integration</a:t>
            </a:r>
          </a:p>
          <a:p>
            <a:pPr lvl="1"/>
            <a:r>
              <a:rPr lang="en-US" dirty="0"/>
              <a:t>Ok let’s use an &lt;iframe&gt;</a:t>
            </a:r>
          </a:p>
          <a:p>
            <a:pPr lvl="2"/>
            <a:r>
              <a:rPr lang="en-US" dirty="0"/>
              <a:t>The ultimate peacemaker</a:t>
            </a:r>
          </a:p>
        </p:txBody>
      </p:sp>
    </p:spTree>
    <p:extLst>
      <p:ext uri="{BB962C8B-B14F-4D97-AF65-F5344CB8AC3E}">
        <p14:creationId xmlns:p14="http://schemas.microsoft.com/office/powerpoint/2010/main" val="98354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0EF5-B523-0941-8E85-0A7254A18D8E}"/>
              </a:ext>
            </a:extLst>
          </p:cNvPr>
          <p:cNvSpPr>
            <a:spLocks noGrp="1"/>
          </p:cNvSpPr>
          <p:nvPr>
            <p:ph type="title"/>
          </p:nvPr>
        </p:nvSpPr>
        <p:spPr/>
        <p:txBody>
          <a:bodyPr/>
          <a:lstStyle/>
          <a:p>
            <a:r>
              <a:rPr lang="en-US" dirty="0"/>
              <a:t>Is there a better way?</a:t>
            </a:r>
          </a:p>
        </p:txBody>
      </p:sp>
      <p:pic>
        <p:nvPicPr>
          <p:cNvPr id="13" name="Picture 12">
            <a:extLst>
              <a:ext uri="{FF2B5EF4-FFF2-40B4-BE49-F238E27FC236}">
                <a16:creationId xmlns:a16="http://schemas.microsoft.com/office/drawing/2014/main" id="{8469D0B9-7867-CD43-A4F9-DED01DF5C0C4}"/>
              </a:ext>
            </a:extLst>
          </p:cNvPr>
          <p:cNvPicPr>
            <a:picLocks noChangeAspect="1"/>
          </p:cNvPicPr>
          <p:nvPr/>
        </p:nvPicPr>
        <p:blipFill>
          <a:blip r:embed="rId2"/>
          <a:stretch>
            <a:fillRect/>
          </a:stretch>
        </p:blipFill>
        <p:spPr>
          <a:xfrm>
            <a:off x="2223425" y="1555996"/>
            <a:ext cx="4718913" cy="4754527"/>
          </a:xfrm>
          <a:prstGeom prst="rect">
            <a:avLst/>
          </a:prstGeom>
        </p:spPr>
      </p:pic>
      <p:sp>
        <p:nvSpPr>
          <p:cNvPr id="22" name="Title 1">
            <a:extLst>
              <a:ext uri="{FF2B5EF4-FFF2-40B4-BE49-F238E27FC236}">
                <a16:creationId xmlns:a16="http://schemas.microsoft.com/office/drawing/2014/main" id="{378BFD5B-971C-354B-8172-56792CB9FC58}"/>
              </a:ext>
            </a:extLst>
          </p:cNvPr>
          <p:cNvSpPr txBox="1">
            <a:spLocks/>
          </p:cNvSpPr>
          <p:nvPr/>
        </p:nvSpPr>
        <p:spPr>
          <a:xfrm>
            <a:off x="6038174" y="11315474"/>
            <a:ext cx="6923313"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bg1"/>
                </a:solidFill>
                <a:latin typeface="+mj-lt"/>
                <a:ea typeface="+mj-ea"/>
                <a:cs typeface="+mj-cs"/>
              </a:defRPr>
            </a:lvl1pPr>
          </a:lstStyle>
          <a:p>
            <a:pPr algn="ctr"/>
            <a:r>
              <a:rPr lang="en-US" dirty="0"/>
              <a:t>WEB Components</a:t>
            </a:r>
          </a:p>
        </p:txBody>
      </p:sp>
    </p:spTree>
    <p:extLst>
      <p:ext uri="{BB962C8B-B14F-4D97-AF65-F5344CB8AC3E}">
        <p14:creationId xmlns:p14="http://schemas.microsoft.com/office/powerpoint/2010/main" val="425533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0EF5-B523-0941-8E85-0A7254A18D8E}"/>
              </a:ext>
            </a:extLst>
          </p:cNvPr>
          <p:cNvSpPr>
            <a:spLocks noGrp="1"/>
          </p:cNvSpPr>
          <p:nvPr>
            <p:ph type="title"/>
          </p:nvPr>
        </p:nvSpPr>
        <p:spPr/>
        <p:txBody>
          <a:bodyPr/>
          <a:lstStyle/>
          <a:p>
            <a:r>
              <a:rPr lang="en-US" dirty="0"/>
              <a:t>Is there a better way?</a:t>
            </a:r>
          </a:p>
        </p:txBody>
      </p:sp>
      <p:pic>
        <p:nvPicPr>
          <p:cNvPr id="20" name="Picture 19">
            <a:extLst>
              <a:ext uri="{FF2B5EF4-FFF2-40B4-BE49-F238E27FC236}">
                <a16:creationId xmlns:a16="http://schemas.microsoft.com/office/drawing/2014/main" id="{977C2678-FCBD-874A-AD28-F7210AF0CFE0}"/>
              </a:ext>
            </a:extLst>
          </p:cNvPr>
          <p:cNvPicPr>
            <a:picLocks noChangeAspect="1"/>
          </p:cNvPicPr>
          <p:nvPr/>
        </p:nvPicPr>
        <p:blipFill>
          <a:blip r:embed="rId2"/>
          <a:stretch>
            <a:fillRect/>
          </a:stretch>
        </p:blipFill>
        <p:spPr>
          <a:xfrm>
            <a:off x="1274748" y="895596"/>
            <a:ext cx="7230060" cy="4800760"/>
          </a:xfrm>
          <a:prstGeom prst="rect">
            <a:avLst/>
          </a:prstGeom>
        </p:spPr>
      </p:pic>
      <p:sp>
        <p:nvSpPr>
          <p:cNvPr id="21" name="Title 1">
            <a:extLst>
              <a:ext uri="{FF2B5EF4-FFF2-40B4-BE49-F238E27FC236}">
                <a16:creationId xmlns:a16="http://schemas.microsoft.com/office/drawing/2014/main" id="{08A94B1F-1B38-3B4C-B114-57259A80FB0D}"/>
              </a:ext>
            </a:extLst>
          </p:cNvPr>
          <p:cNvSpPr txBox="1">
            <a:spLocks/>
          </p:cNvSpPr>
          <p:nvPr/>
        </p:nvSpPr>
        <p:spPr>
          <a:xfrm>
            <a:off x="2424238" y="5696356"/>
            <a:ext cx="6923313"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bg1"/>
                </a:solidFill>
                <a:latin typeface="+mj-lt"/>
                <a:ea typeface="+mj-ea"/>
                <a:cs typeface="+mj-cs"/>
              </a:defRPr>
            </a:lvl1pPr>
          </a:lstStyle>
          <a:p>
            <a:pPr algn="ctr"/>
            <a:r>
              <a:rPr lang="en-US" b="1" dirty="0"/>
              <a:t>WEB Components!</a:t>
            </a:r>
          </a:p>
        </p:txBody>
      </p:sp>
      <p:sp>
        <p:nvSpPr>
          <p:cNvPr id="22" name="Title 1">
            <a:extLst>
              <a:ext uri="{FF2B5EF4-FFF2-40B4-BE49-F238E27FC236}">
                <a16:creationId xmlns:a16="http://schemas.microsoft.com/office/drawing/2014/main" id="{378BFD5B-971C-354B-8172-56792CB9FC58}"/>
              </a:ext>
            </a:extLst>
          </p:cNvPr>
          <p:cNvSpPr txBox="1">
            <a:spLocks/>
          </p:cNvSpPr>
          <p:nvPr/>
        </p:nvSpPr>
        <p:spPr>
          <a:xfrm>
            <a:off x="6038174" y="11315474"/>
            <a:ext cx="6923313"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bg1"/>
                </a:solidFill>
                <a:latin typeface="+mj-lt"/>
                <a:ea typeface="+mj-ea"/>
                <a:cs typeface="+mj-cs"/>
              </a:defRPr>
            </a:lvl1pPr>
          </a:lstStyle>
          <a:p>
            <a:pPr algn="ctr"/>
            <a:r>
              <a:rPr lang="en-US" dirty="0"/>
              <a:t>WEB Components</a:t>
            </a:r>
          </a:p>
        </p:txBody>
      </p:sp>
    </p:spTree>
    <p:extLst>
      <p:ext uri="{BB962C8B-B14F-4D97-AF65-F5344CB8AC3E}">
        <p14:creationId xmlns:p14="http://schemas.microsoft.com/office/powerpoint/2010/main" val="3496012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564D04-8DBF-444D-AC60-6A5E6E0681B3}"/>
              </a:ext>
            </a:extLst>
          </p:cNvPr>
          <p:cNvPicPr>
            <a:picLocks noChangeAspect="1"/>
          </p:cNvPicPr>
          <p:nvPr/>
        </p:nvPicPr>
        <p:blipFill>
          <a:blip r:embed="rId3"/>
          <a:stretch>
            <a:fillRect/>
          </a:stretch>
        </p:blipFill>
        <p:spPr>
          <a:xfrm>
            <a:off x="0" y="540058"/>
            <a:ext cx="9144000" cy="6096000"/>
          </a:xfrm>
          <a:prstGeom prst="rect">
            <a:avLst/>
          </a:prstGeom>
        </p:spPr>
      </p:pic>
      <p:sp>
        <p:nvSpPr>
          <p:cNvPr id="3" name="Pentagon 2">
            <a:hlinkClick r:id="rId4"/>
            <a:extLst>
              <a:ext uri="{FF2B5EF4-FFF2-40B4-BE49-F238E27FC236}">
                <a16:creationId xmlns:a16="http://schemas.microsoft.com/office/drawing/2014/main" id="{D91ACD97-0D76-3C4F-9A3C-FE6591A0EBDA}"/>
              </a:ext>
            </a:extLst>
          </p:cNvPr>
          <p:cNvSpPr/>
          <p:nvPr/>
        </p:nvSpPr>
        <p:spPr>
          <a:xfrm>
            <a:off x="1" y="6636058"/>
            <a:ext cx="7916090" cy="221942"/>
          </a:xfrm>
          <a:prstGeom prst="homePlate">
            <a:avLst/>
          </a:prstGeom>
          <a:gradFill>
            <a:gsLst>
              <a:gs pos="0">
                <a:srgbClr val="3B50CF"/>
              </a:gs>
              <a:gs pos="100000">
                <a:srgbClr val="39BFC4"/>
              </a:gs>
            </a:gsLst>
            <a:lin ang="17400000" scaled="0"/>
          </a:gra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b="1" dirty="0"/>
              <a:t>http://localhost:8081</a:t>
            </a:r>
          </a:p>
        </p:txBody>
      </p:sp>
    </p:spTree>
    <p:extLst>
      <p:ext uri="{BB962C8B-B14F-4D97-AF65-F5344CB8AC3E}">
        <p14:creationId xmlns:p14="http://schemas.microsoft.com/office/powerpoint/2010/main" val="949198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03604-6A68-8542-87A3-292FB8243D9C}"/>
              </a:ext>
            </a:extLst>
          </p:cNvPr>
          <p:cNvSpPr>
            <a:spLocks noGrp="1"/>
          </p:cNvSpPr>
          <p:nvPr>
            <p:ph type="title"/>
          </p:nvPr>
        </p:nvSpPr>
        <p:spPr/>
        <p:txBody>
          <a:bodyPr/>
          <a:lstStyle/>
          <a:p>
            <a:r>
              <a:rPr lang="en-US" dirty="0"/>
              <a:t>The four pillars of Web components</a:t>
            </a:r>
          </a:p>
        </p:txBody>
      </p:sp>
      <p:graphicFrame>
        <p:nvGraphicFramePr>
          <p:cNvPr id="4" name="Content Placeholder 3">
            <a:extLst>
              <a:ext uri="{FF2B5EF4-FFF2-40B4-BE49-F238E27FC236}">
                <a16:creationId xmlns:a16="http://schemas.microsoft.com/office/drawing/2014/main" id="{E70F0466-BF59-FD46-8F7A-38BABE908554}"/>
              </a:ext>
            </a:extLst>
          </p:cNvPr>
          <p:cNvGraphicFramePr>
            <a:graphicFrameLocks noGrp="1"/>
          </p:cNvGraphicFramePr>
          <p:nvPr>
            <p:ph idx="1"/>
            <p:extLst>
              <p:ext uri="{D42A27DB-BD31-4B8C-83A1-F6EECF244321}">
                <p14:modId xmlns:p14="http://schemas.microsoft.com/office/powerpoint/2010/main" val="467987523"/>
              </p:ext>
            </p:extLst>
          </p:nvPr>
        </p:nvGraphicFramePr>
        <p:xfrm>
          <a:off x="223375" y="1018903"/>
          <a:ext cx="8796338" cy="5839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FBF62AF-09FF-A44F-8E9F-F8CA15CFFE7F}"/>
              </a:ext>
            </a:extLst>
          </p:cNvPr>
          <p:cNvSpPr txBox="1"/>
          <p:nvPr/>
        </p:nvSpPr>
        <p:spPr>
          <a:xfrm>
            <a:off x="3884023" y="6488668"/>
            <a:ext cx="5042944" cy="307777"/>
          </a:xfrm>
          <a:prstGeom prst="rect">
            <a:avLst/>
          </a:prstGeom>
          <a:noFill/>
        </p:spPr>
        <p:txBody>
          <a:bodyPr wrap="square" rtlCol="0">
            <a:spAutoFit/>
          </a:bodyPr>
          <a:lstStyle/>
          <a:p>
            <a:pPr algn="r"/>
            <a:r>
              <a:rPr lang="en-US" sz="1400" dirty="0">
                <a:solidFill>
                  <a:schemeClr val="bg1"/>
                </a:solidFill>
              </a:rPr>
              <a:t>https://</a:t>
            </a:r>
            <a:r>
              <a:rPr lang="en-US" sz="1400" dirty="0" err="1">
                <a:solidFill>
                  <a:schemeClr val="bg1"/>
                </a:solidFill>
              </a:rPr>
              <a:t>www.webcomponents.org</a:t>
            </a:r>
            <a:r>
              <a:rPr lang="en-US" sz="1400" dirty="0">
                <a:solidFill>
                  <a:schemeClr val="bg1"/>
                </a:solidFill>
              </a:rPr>
              <a:t>/introduction</a:t>
            </a:r>
          </a:p>
        </p:txBody>
      </p:sp>
      <p:sp>
        <p:nvSpPr>
          <p:cNvPr id="6" name="TextBox 5">
            <a:extLst>
              <a:ext uri="{FF2B5EF4-FFF2-40B4-BE49-F238E27FC236}">
                <a16:creationId xmlns:a16="http://schemas.microsoft.com/office/drawing/2014/main" id="{2D340900-38AF-D343-851A-3A9B02762508}"/>
              </a:ext>
            </a:extLst>
          </p:cNvPr>
          <p:cNvSpPr txBox="1"/>
          <p:nvPr/>
        </p:nvSpPr>
        <p:spPr>
          <a:xfrm rot="20553747">
            <a:off x="4911853" y="5748383"/>
            <a:ext cx="2870616" cy="461665"/>
          </a:xfrm>
          <a:prstGeom prst="rect">
            <a:avLst/>
          </a:prstGeom>
          <a:solidFill>
            <a:schemeClr val="accent6">
              <a:lumMod val="40000"/>
              <a:lumOff val="60000"/>
            </a:schemeClr>
          </a:solidFill>
        </p:spPr>
        <p:txBody>
          <a:bodyPr wrap="square" rtlCol="0">
            <a:spAutoFit/>
          </a:bodyPr>
          <a:lstStyle/>
          <a:p>
            <a:pPr algn="ctr"/>
            <a:r>
              <a:rPr lang="en-US" sz="2400" dirty="0"/>
              <a:t>Native ES Modules</a:t>
            </a:r>
          </a:p>
        </p:txBody>
      </p:sp>
    </p:spTree>
    <p:extLst>
      <p:ext uri="{BB962C8B-B14F-4D97-AF65-F5344CB8AC3E}">
        <p14:creationId xmlns:p14="http://schemas.microsoft.com/office/powerpoint/2010/main" val="384007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dgm id="{04B04F08-51D6-214E-976E-DBBC9AB40A4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BAD112D-A7BC-1047-8B15-715610026EA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36410BCE-E225-564B-9065-AB76EB6B3C2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52E7121-CCDA-BA40-8681-27A2A1FE1EB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E233F780-E5C3-0D46-89A1-1804F96DFF0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2EE08C54-5457-7B48-9C8F-3A4F4B04B264}"/>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85C66D65-C09E-0041-B21C-F79E6023CED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ECA75D3B-27AD-1B48-A7AD-09133215BE11}"/>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926C469E-92F7-BE48-910F-6FE9E8C07FDF}"/>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8" presetClass="emph" presetSubtype="0" fill="hold" grpId="1" nodeType="afterEffect">
                                  <p:stCondLst>
                                    <p:cond delay="0"/>
                                  </p:stCondLst>
                                  <p:childTnLst>
                                    <p:animRot by="600000">
                                      <p:cBhvr>
                                        <p:cTn id="37"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6" grpId="0" animBg="1"/>
      <p:bldP spid="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CE1E6-CF28-CE43-BB79-83E593383CD9}"/>
              </a:ext>
            </a:extLst>
          </p:cNvPr>
          <p:cNvSpPr>
            <a:spLocks noGrp="1"/>
          </p:cNvSpPr>
          <p:nvPr>
            <p:ph type="ctrTitle"/>
          </p:nvPr>
        </p:nvSpPr>
        <p:spPr/>
        <p:txBody>
          <a:bodyPr/>
          <a:lstStyle/>
          <a:p>
            <a:r>
              <a:rPr lang="en-US" dirty="0"/>
              <a:t>So what is this Polymer stuff</a:t>
            </a:r>
            <a:br>
              <a:rPr lang="en-US" dirty="0"/>
            </a:br>
            <a:r>
              <a:rPr lang="en-US" dirty="0"/>
              <a:t>you are not talking about?</a:t>
            </a:r>
          </a:p>
        </p:txBody>
      </p:sp>
      <p:pic>
        <p:nvPicPr>
          <p:cNvPr id="7" name="Picture 6">
            <a:extLst>
              <a:ext uri="{FF2B5EF4-FFF2-40B4-BE49-F238E27FC236}">
                <a16:creationId xmlns:a16="http://schemas.microsoft.com/office/drawing/2014/main" id="{896D228F-7C62-944D-B2A5-95471FF7BB20}"/>
              </a:ext>
            </a:extLst>
          </p:cNvPr>
          <p:cNvPicPr>
            <a:picLocks noChangeAspect="1"/>
          </p:cNvPicPr>
          <p:nvPr/>
        </p:nvPicPr>
        <p:blipFill>
          <a:blip r:embed="rId2"/>
          <a:stretch>
            <a:fillRect/>
          </a:stretch>
        </p:blipFill>
        <p:spPr>
          <a:xfrm flipV="1">
            <a:off x="2548710" y="3523799"/>
            <a:ext cx="4011119" cy="2788981"/>
          </a:xfrm>
          <a:prstGeom prst="rect">
            <a:avLst/>
          </a:prstGeom>
        </p:spPr>
      </p:pic>
    </p:spTree>
    <p:extLst>
      <p:ext uri="{BB962C8B-B14F-4D97-AF65-F5344CB8AC3E}">
        <p14:creationId xmlns:p14="http://schemas.microsoft.com/office/powerpoint/2010/main" val="763892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6D46A5-CC47-1947-BFC1-43DA7D4B4512}"/>
              </a:ext>
            </a:extLst>
          </p:cNvPr>
          <p:cNvSpPr>
            <a:spLocks noGrp="1"/>
          </p:cNvSpPr>
          <p:nvPr>
            <p:ph type="title"/>
          </p:nvPr>
        </p:nvSpPr>
        <p:spPr/>
        <p:txBody>
          <a:bodyPr/>
          <a:lstStyle/>
          <a:p>
            <a:r>
              <a:rPr lang="en-US" dirty="0"/>
              <a:t>According to the authors …</a:t>
            </a:r>
          </a:p>
        </p:txBody>
      </p:sp>
      <p:sp>
        <p:nvSpPr>
          <p:cNvPr id="5" name="Content Placeholder 4">
            <a:extLst>
              <a:ext uri="{FF2B5EF4-FFF2-40B4-BE49-F238E27FC236}">
                <a16:creationId xmlns:a16="http://schemas.microsoft.com/office/drawing/2014/main" id="{B57ADDA0-7116-8E4C-A223-A388EF15E4B4}"/>
              </a:ext>
            </a:extLst>
          </p:cNvPr>
          <p:cNvSpPr>
            <a:spLocks noGrp="1"/>
          </p:cNvSpPr>
          <p:nvPr>
            <p:ph idx="1"/>
          </p:nvPr>
        </p:nvSpPr>
        <p:spPr/>
        <p:txBody>
          <a:bodyPr/>
          <a:lstStyle/>
          <a:p>
            <a:r>
              <a:rPr lang="en-US" dirty="0"/>
              <a:t>Polymer is a lightweight library that helps you take full advantage of Web Components.</a:t>
            </a:r>
          </a:p>
        </p:txBody>
      </p:sp>
      <p:sp>
        <p:nvSpPr>
          <p:cNvPr id="6" name="TextBox 5">
            <a:extLst>
              <a:ext uri="{FF2B5EF4-FFF2-40B4-BE49-F238E27FC236}">
                <a16:creationId xmlns:a16="http://schemas.microsoft.com/office/drawing/2014/main" id="{A5B27A0E-13E7-B146-AAA5-44C94C4ECFD9}"/>
              </a:ext>
            </a:extLst>
          </p:cNvPr>
          <p:cNvSpPr txBox="1"/>
          <p:nvPr/>
        </p:nvSpPr>
        <p:spPr>
          <a:xfrm>
            <a:off x="3884023" y="6488668"/>
            <a:ext cx="5042944" cy="307777"/>
          </a:xfrm>
          <a:prstGeom prst="rect">
            <a:avLst/>
          </a:prstGeom>
          <a:noFill/>
        </p:spPr>
        <p:txBody>
          <a:bodyPr wrap="square" rtlCol="0">
            <a:spAutoFit/>
          </a:bodyPr>
          <a:lstStyle/>
          <a:p>
            <a:pPr algn="r"/>
            <a:r>
              <a:rPr lang="en-US" sz="1400" dirty="0">
                <a:solidFill>
                  <a:schemeClr val="bg1"/>
                </a:solidFill>
              </a:rPr>
              <a:t>https://</a:t>
            </a:r>
            <a:r>
              <a:rPr lang="en-US" sz="1400" dirty="0" err="1">
                <a:solidFill>
                  <a:schemeClr val="bg1"/>
                </a:solidFill>
              </a:rPr>
              <a:t>www.polymer-project.org</a:t>
            </a:r>
            <a:r>
              <a:rPr lang="en-US" sz="1400" dirty="0">
                <a:solidFill>
                  <a:schemeClr val="bg1"/>
                </a:solidFill>
              </a:rPr>
              <a:t>/</a:t>
            </a:r>
          </a:p>
        </p:txBody>
      </p:sp>
      <p:sp>
        <p:nvSpPr>
          <p:cNvPr id="17" name="Freeform 16">
            <a:extLst>
              <a:ext uri="{FF2B5EF4-FFF2-40B4-BE49-F238E27FC236}">
                <a16:creationId xmlns:a16="http://schemas.microsoft.com/office/drawing/2014/main" id="{898F317D-0D8E-E845-BCBF-FC736CA58B90}"/>
              </a:ext>
            </a:extLst>
          </p:cNvPr>
          <p:cNvSpPr/>
          <p:nvPr/>
        </p:nvSpPr>
        <p:spPr>
          <a:xfrm>
            <a:off x="3544387" y="5695593"/>
            <a:ext cx="4693920" cy="731520"/>
          </a:xfrm>
          <a:custGeom>
            <a:avLst/>
            <a:gdLst>
              <a:gd name="connsiteX0" fmla="*/ 0 w 4693920"/>
              <a:gd name="connsiteY0" fmla="*/ 73152 h 731520"/>
              <a:gd name="connsiteX1" fmla="*/ 73152 w 4693920"/>
              <a:gd name="connsiteY1" fmla="*/ 0 h 731520"/>
              <a:gd name="connsiteX2" fmla="*/ 4620768 w 4693920"/>
              <a:gd name="connsiteY2" fmla="*/ 0 h 731520"/>
              <a:gd name="connsiteX3" fmla="*/ 4693920 w 4693920"/>
              <a:gd name="connsiteY3" fmla="*/ 73152 h 731520"/>
              <a:gd name="connsiteX4" fmla="*/ 4693920 w 4693920"/>
              <a:gd name="connsiteY4" fmla="*/ 658368 h 731520"/>
              <a:gd name="connsiteX5" fmla="*/ 4620768 w 4693920"/>
              <a:gd name="connsiteY5" fmla="*/ 731520 h 731520"/>
              <a:gd name="connsiteX6" fmla="*/ 73152 w 4693920"/>
              <a:gd name="connsiteY6" fmla="*/ 731520 h 731520"/>
              <a:gd name="connsiteX7" fmla="*/ 0 w 4693920"/>
              <a:gd name="connsiteY7" fmla="*/ 658368 h 731520"/>
              <a:gd name="connsiteX8" fmla="*/ 0 w 4693920"/>
              <a:gd name="connsiteY8" fmla="*/ 73152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3920" h="731520">
                <a:moveTo>
                  <a:pt x="0" y="73152"/>
                </a:moveTo>
                <a:cubicBezTo>
                  <a:pt x="0" y="32751"/>
                  <a:pt x="32751" y="0"/>
                  <a:pt x="73152" y="0"/>
                </a:cubicBezTo>
                <a:lnTo>
                  <a:pt x="4620768" y="0"/>
                </a:lnTo>
                <a:cubicBezTo>
                  <a:pt x="4661169" y="0"/>
                  <a:pt x="4693920" y="32751"/>
                  <a:pt x="4693920" y="73152"/>
                </a:cubicBezTo>
                <a:lnTo>
                  <a:pt x="4693920" y="658368"/>
                </a:lnTo>
                <a:cubicBezTo>
                  <a:pt x="4693920" y="698769"/>
                  <a:pt x="4661169" y="731520"/>
                  <a:pt x="4620768" y="731520"/>
                </a:cubicBezTo>
                <a:lnTo>
                  <a:pt x="73152" y="731520"/>
                </a:lnTo>
                <a:cubicBezTo>
                  <a:pt x="32751" y="731520"/>
                  <a:pt x="0" y="698769"/>
                  <a:pt x="0" y="658368"/>
                </a:cubicBezTo>
                <a:lnTo>
                  <a:pt x="0" y="73152"/>
                </a:lnTo>
                <a:close/>
              </a:path>
            </a:pathLst>
          </a:custGeom>
          <a:solidFill>
            <a:srgbClr val="5A66E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9535" tIns="139535" rIns="965543" bIns="139536" numCol="1" spcCol="1270" anchor="ctr" anchorCtr="0">
            <a:noAutofit/>
          </a:bodyPr>
          <a:lstStyle/>
          <a:p>
            <a:pPr marL="0" lvl="0" indent="0" algn="l" defTabSz="1377950">
              <a:lnSpc>
                <a:spcPct val="90000"/>
              </a:lnSpc>
              <a:spcBef>
                <a:spcPct val="0"/>
              </a:spcBef>
              <a:spcAft>
                <a:spcPct val="35000"/>
              </a:spcAft>
              <a:buNone/>
            </a:pPr>
            <a:r>
              <a:rPr lang="en-US" sz="3100" kern="1200" dirty="0" err="1"/>
              <a:t>HTMLElement</a:t>
            </a:r>
            <a:endParaRPr lang="en-US" sz="3100" kern="1200" dirty="0"/>
          </a:p>
        </p:txBody>
      </p:sp>
      <p:grpSp>
        <p:nvGrpSpPr>
          <p:cNvPr id="22" name="Group 21">
            <a:extLst>
              <a:ext uri="{FF2B5EF4-FFF2-40B4-BE49-F238E27FC236}">
                <a16:creationId xmlns:a16="http://schemas.microsoft.com/office/drawing/2014/main" id="{95B4142D-4E30-E547-87E1-75DD35F2B4B6}"/>
              </a:ext>
            </a:extLst>
          </p:cNvPr>
          <p:cNvGrpSpPr/>
          <p:nvPr/>
        </p:nvGrpSpPr>
        <p:grpSpPr>
          <a:xfrm>
            <a:off x="3193867" y="4862473"/>
            <a:ext cx="4693921" cy="1005840"/>
            <a:chOff x="3193867" y="4862473"/>
            <a:chExt cx="4693921" cy="1005840"/>
          </a:xfrm>
        </p:grpSpPr>
        <p:sp>
          <p:nvSpPr>
            <p:cNvPr id="16" name="Freeform 15">
              <a:extLst>
                <a:ext uri="{FF2B5EF4-FFF2-40B4-BE49-F238E27FC236}">
                  <a16:creationId xmlns:a16="http://schemas.microsoft.com/office/drawing/2014/main" id="{B611F804-2E30-CE4F-8E12-96FD8F06A2F2}"/>
                </a:ext>
              </a:extLst>
            </p:cNvPr>
            <p:cNvSpPr/>
            <p:nvPr/>
          </p:nvSpPr>
          <p:spPr>
            <a:xfrm>
              <a:off x="3193867" y="4862473"/>
              <a:ext cx="4693920" cy="731520"/>
            </a:xfrm>
            <a:custGeom>
              <a:avLst/>
              <a:gdLst>
                <a:gd name="connsiteX0" fmla="*/ 0 w 4693920"/>
                <a:gd name="connsiteY0" fmla="*/ 73152 h 731520"/>
                <a:gd name="connsiteX1" fmla="*/ 73152 w 4693920"/>
                <a:gd name="connsiteY1" fmla="*/ 0 h 731520"/>
                <a:gd name="connsiteX2" fmla="*/ 4620768 w 4693920"/>
                <a:gd name="connsiteY2" fmla="*/ 0 h 731520"/>
                <a:gd name="connsiteX3" fmla="*/ 4693920 w 4693920"/>
                <a:gd name="connsiteY3" fmla="*/ 73152 h 731520"/>
                <a:gd name="connsiteX4" fmla="*/ 4693920 w 4693920"/>
                <a:gd name="connsiteY4" fmla="*/ 658368 h 731520"/>
                <a:gd name="connsiteX5" fmla="*/ 4620768 w 4693920"/>
                <a:gd name="connsiteY5" fmla="*/ 731520 h 731520"/>
                <a:gd name="connsiteX6" fmla="*/ 73152 w 4693920"/>
                <a:gd name="connsiteY6" fmla="*/ 731520 h 731520"/>
                <a:gd name="connsiteX7" fmla="*/ 0 w 4693920"/>
                <a:gd name="connsiteY7" fmla="*/ 658368 h 731520"/>
                <a:gd name="connsiteX8" fmla="*/ 0 w 4693920"/>
                <a:gd name="connsiteY8" fmla="*/ 73152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3920" h="731520">
                  <a:moveTo>
                    <a:pt x="0" y="73152"/>
                  </a:moveTo>
                  <a:cubicBezTo>
                    <a:pt x="0" y="32751"/>
                    <a:pt x="32751" y="0"/>
                    <a:pt x="73152" y="0"/>
                  </a:cubicBezTo>
                  <a:lnTo>
                    <a:pt x="4620768" y="0"/>
                  </a:lnTo>
                  <a:cubicBezTo>
                    <a:pt x="4661169" y="0"/>
                    <a:pt x="4693920" y="32751"/>
                    <a:pt x="4693920" y="73152"/>
                  </a:cubicBezTo>
                  <a:lnTo>
                    <a:pt x="4693920" y="658368"/>
                  </a:lnTo>
                  <a:cubicBezTo>
                    <a:pt x="4693920" y="698769"/>
                    <a:pt x="4661169" y="731520"/>
                    <a:pt x="4620768" y="731520"/>
                  </a:cubicBezTo>
                  <a:lnTo>
                    <a:pt x="73152" y="731520"/>
                  </a:lnTo>
                  <a:cubicBezTo>
                    <a:pt x="32751" y="731520"/>
                    <a:pt x="0" y="698769"/>
                    <a:pt x="0" y="658368"/>
                  </a:cubicBezTo>
                  <a:lnTo>
                    <a:pt x="0" y="73152"/>
                  </a:lnTo>
                  <a:close/>
                </a:path>
              </a:pathLst>
            </a:custGeom>
            <a:solidFill>
              <a:srgbClr val="82E9F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9535" tIns="139535" rIns="965543" bIns="139536" numCol="1" spcCol="1270" anchor="ctr" anchorCtr="0">
              <a:noAutofit/>
            </a:bodyPr>
            <a:lstStyle/>
            <a:p>
              <a:pPr marL="0" lvl="0" indent="0" algn="l" defTabSz="1377950">
                <a:lnSpc>
                  <a:spcPct val="90000"/>
                </a:lnSpc>
                <a:spcBef>
                  <a:spcPct val="0"/>
                </a:spcBef>
                <a:spcAft>
                  <a:spcPct val="35000"/>
                </a:spcAft>
                <a:buNone/>
              </a:pPr>
              <a:r>
                <a:rPr lang="en-US" sz="3100" kern="1200" dirty="0" err="1"/>
                <a:t>PropertyAccessors</a:t>
              </a:r>
              <a:endParaRPr lang="en-US" sz="3100" kern="1200" dirty="0"/>
            </a:p>
          </p:txBody>
        </p:sp>
        <p:sp>
          <p:nvSpPr>
            <p:cNvPr id="21" name="Freeform 20">
              <a:extLst>
                <a:ext uri="{FF2B5EF4-FFF2-40B4-BE49-F238E27FC236}">
                  <a16:creationId xmlns:a16="http://schemas.microsoft.com/office/drawing/2014/main" id="{6F379472-8C32-5D4C-A6C2-ED9B2055783A}"/>
                </a:ext>
              </a:extLst>
            </p:cNvPr>
            <p:cNvSpPr/>
            <p:nvPr/>
          </p:nvSpPr>
          <p:spPr>
            <a:xfrm>
              <a:off x="7412300" y="5392825"/>
              <a:ext cx="475488" cy="475488"/>
            </a:xfrm>
            <a:custGeom>
              <a:avLst/>
              <a:gdLst>
                <a:gd name="connsiteX0" fmla="*/ 0 w 475488"/>
                <a:gd name="connsiteY0" fmla="*/ 261518 h 475488"/>
                <a:gd name="connsiteX1" fmla="*/ 106985 w 475488"/>
                <a:gd name="connsiteY1" fmla="*/ 261518 h 475488"/>
                <a:gd name="connsiteX2" fmla="*/ 106985 w 475488"/>
                <a:gd name="connsiteY2" fmla="*/ 0 h 475488"/>
                <a:gd name="connsiteX3" fmla="*/ 368503 w 475488"/>
                <a:gd name="connsiteY3" fmla="*/ 0 h 475488"/>
                <a:gd name="connsiteX4" fmla="*/ 368503 w 475488"/>
                <a:gd name="connsiteY4" fmla="*/ 261518 h 475488"/>
                <a:gd name="connsiteX5" fmla="*/ 475488 w 475488"/>
                <a:gd name="connsiteY5" fmla="*/ 261518 h 475488"/>
                <a:gd name="connsiteX6" fmla="*/ 237744 w 475488"/>
                <a:gd name="connsiteY6" fmla="*/ 475488 h 475488"/>
                <a:gd name="connsiteX7" fmla="*/ 0 w 475488"/>
                <a:gd name="connsiteY7" fmla="*/ 26151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475488">
                  <a:moveTo>
                    <a:pt x="0" y="261518"/>
                  </a:moveTo>
                  <a:lnTo>
                    <a:pt x="106985" y="261518"/>
                  </a:lnTo>
                  <a:lnTo>
                    <a:pt x="106985" y="0"/>
                  </a:lnTo>
                  <a:lnTo>
                    <a:pt x="368503" y="0"/>
                  </a:lnTo>
                  <a:lnTo>
                    <a:pt x="368503" y="261518"/>
                  </a:lnTo>
                  <a:lnTo>
                    <a:pt x="475488" y="261518"/>
                  </a:lnTo>
                  <a:lnTo>
                    <a:pt x="237744" y="475488"/>
                  </a:lnTo>
                  <a:lnTo>
                    <a:pt x="0" y="261518"/>
                  </a:lnTo>
                  <a:close/>
                </a:path>
              </a:pathLst>
            </a:custGeom>
            <a:gradFill>
              <a:gsLst>
                <a:gs pos="0">
                  <a:srgbClr val="3B50CF"/>
                </a:gs>
                <a:gs pos="100000">
                  <a:srgbClr val="39BFC4"/>
                </a:gs>
              </a:gsLst>
              <a:lin ang="17400000" scaled="0"/>
            </a:gradFill>
            <a:ln>
              <a:solidFill>
                <a:srgbClr val="FF660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lt1"/>
                </a:solidFill>
              </a:endParaRPr>
            </a:p>
          </p:txBody>
        </p:sp>
      </p:grpSp>
      <p:sp>
        <p:nvSpPr>
          <p:cNvPr id="8" name="Rectangular Callout 7">
            <a:extLst>
              <a:ext uri="{FF2B5EF4-FFF2-40B4-BE49-F238E27FC236}">
                <a16:creationId xmlns:a16="http://schemas.microsoft.com/office/drawing/2014/main" id="{2EE87378-1573-CB47-9AC0-D9D7BA6E44A6}"/>
              </a:ext>
            </a:extLst>
          </p:cNvPr>
          <p:cNvSpPr/>
          <p:nvPr/>
        </p:nvSpPr>
        <p:spPr>
          <a:xfrm>
            <a:off x="543262" y="5783085"/>
            <a:ext cx="2809538" cy="783177"/>
          </a:xfrm>
          <a:prstGeom prst="wedgeRectCallout">
            <a:avLst>
              <a:gd name="adj1" fmla="val 58472"/>
              <a:gd name="adj2" fmla="val -22557"/>
            </a:avLst>
          </a:prstGeom>
          <a:gradFill>
            <a:gsLst>
              <a:gs pos="0">
                <a:srgbClr val="3B50CF"/>
              </a:gs>
              <a:gs pos="100000">
                <a:srgbClr val="39BFC4"/>
              </a:gs>
            </a:gsLst>
            <a:lin ang="17400000" scaled="0"/>
          </a:gradFill>
          <a:ln>
            <a:solidFill>
              <a:srgbClr val="39BFC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The native HTML element of the browser</a:t>
            </a:r>
          </a:p>
        </p:txBody>
      </p:sp>
      <p:sp>
        <p:nvSpPr>
          <p:cNvPr id="9" name="Rectangular Callout 8">
            <a:extLst>
              <a:ext uri="{FF2B5EF4-FFF2-40B4-BE49-F238E27FC236}">
                <a16:creationId xmlns:a16="http://schemas.microsoft.com/office/drawing/2014/main" id="{4AEDA4A9-3A7E-3441-A545-8DFC05BA5B6B}"/>
              </a:ext>
            </a:extLst>
          </p:cNvPr>
          <p:cNvSpPr/>
          <p:nvPr/>
        </p:nvSpPr>
        <p:spPr>
          <a:xfrm>
            <a:off x="301751" y="4912821"/>
            <a:ext cx="2667871" cy="783177"/>
          </a:xfrm>
          <a:prstGeom prst="wedgeRectCallout">
            <a:avLst>
              <a:gd name="adj1" fmla="val 59045"/>
              <a:gd name="adj2" fmla="val -22557"/>
            </a:avLst>
          </a:prstGeom>
          <a:gradFill>
            <a:gsLst>
              <a:gs pos="0">
                <a:srgbClr val="3B50CF"/>
              </a:gs>
              <a:gs pos="100000">
                <a:srgbClr val="39BFC4"/>
              </a:gs>
            </a:gsLst>
            <a:lin ang="17400000" scaled="0"/>
          </a:gradFill>
          <a:ln>
            <a:solidFill>
              <a:srgbClr val="39BFC4"/>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Getters and setters, property changes</a:t>
            </a:r>
          </a:p>
        </p:txBody>
      </p:sp>
      <p:sp>
        <p:nvSpPr>
          <p:cNvPr id="10" name="Rectangular Callout 9">
            <a:extLst>
              <a:ext uri="{FF2B5EF4-FFF2-40B4-BE49-F238E27FC236}">
                <a16:creationId xmlns:a16="http://schemas.microsoft.com/office/drawing/2014/main" id="{C54EAF3E-B29E-9648-88C7-8EE18A91A8C2}"/>
              </a:ext>
            </a:extLst>
          </p:cNvPr>
          <p:cNvSpPr/>
          <p:nvPr/>
        </p:nvSpPr>
        <p:spPr>
          <a:xfrm>
            <a:off x="171464" y="3990495"/>
            <a:ext cx="2432399" cy="783177"/>
          </a:xfrm>
          <a:prstGeom prst="wedgeRectCallout">
            <a:avLst>
              <a:gd name="adj1" fmla="val 59681"/>
              <a:gd name="adj2" fmla="val -23669"/>
            </a:avLst>
          </a:prstGeom>
          <a:gradFill>
            <a:gsLst>
              <a:gs pos="0">
                <a:srgbClr val="3B50CF"/>
              </a:gs>
              <a:gs pos="100000">
                <a:srgbClr val="39BFC4"/>
              </a:gs>
            </a:gsLst>
            <a:lin ang="17400000" scaled="0"/>
          </a:gradFill>
          <a:ln>
            <a:solidFill>
              <a:srgbClr val="39BFC4"/>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Helper to more easily stamp the template</a:t>
            </a:r>
          </a:p>
        </p:txBody>
      </p:sp>
      <p:sp>
        <p:nvSpPr>
          <p:cNvPr id="11" name="Rectangular Callout 10">
            <a:extLst>
              <a:ext uri="{FF2B5EF4-FFF2-40B4-BE49-F238E27FC236}">
                <a16:creationId xmlns:a16="http://schemas.microsoft.com/office/drawing/2014/main" id="{7956390E-1F56-4B4F-A30B-5AA53B902BE9}"/>
              </a:ext>
            </a:extLst>
          </p:cNvPr>
          <p:cNvSpPr/>
          <p:nvPr/>
        </p:nvSpPr>
        <p:spPr>
          <a:xfrm>
            <a:off x="164932" y="3140976"/>
            <a:ext cx="2090588" cy="697674"/>
          </a:xfrm>
          <a:prstGeom prst="wedgeRectCallout">
            <a:avLst>
              <a:gd name="adj1" fmla="val 62302"/>
              <a:gd name="adj2" fmla="val -22965"/>
            </a:avLst>
          </a:prstGeom>
          <a:gradFill>
            <a:gsLst>
              <a:gs pos="0">
                <a:srgbClr val="3B50CF"/>
              </a:gs>
              <a:gs pos="100000">
                <a:srgbClr val="39BFC4"/>
              </a:gs>
            </a:gsLst>
            <a:lin ang="17400000" scaled="0"/>
          </a:gradFill>
          <a:ln>
            <a:solidFill>
              <a:srgbClr val="39BFC4"/>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Data binding</a:t>
            </a:r>
          </a:p>
        </p:txBody>
      </p:sp>
      <p:grpSp>
        <p:nvGrpSpPr>
          <p:cNvPr id="23" name="Group 22">
            <a:extLst>
              <a:ext uri="{FF2B5EF4-FFF2-40B4-BE49-F238E27FC236}">
                <a16:creationId xmlns:a16="http://schemas.microsoft.com/office/drawing/2014/main" id="{55DF738E-FC93-C246-A833-FEA63C117EAF}"/>
              </a:ext>
            </a:extLst>
          </p:cNvPr>
          <p:cNvGrpSpPr/>
          <p:nvPr/>
        </p:nvGrpSpPr>
        <p:grpSpPr>
          <a:xfrm>
            <a:off x="2843347" y="4029353"/>
            <a:ext cx="4693921" cy="997712"/>
            <a:chOff x="2843347" y="4029353"/>
            <a:chExt cx="4693921" cy="997712"/>
          </a:xfrm>
        </p:grpSpPr>
        <p:sp>
          <p:nvSpPr>
            <p:cNvPr id="15" name="Freeform 14">
              <a:extLst>
                <a:ext uri="{FF2B5EF4-FFF2-40B4-BE49-F238E27FC236}">
                  <a16:creationId xmlns:a16="http://schemas.microsoft.com/office/drawing/2014/main" id="{028622C1-AFEE-3C48-81DD-B0DB728E9034}"/>
                </a:ext>
              </a:extLst>
            </p:cNvPr>
            <p:cNvSpPr/>
            <p:nvPr/>
          </p:nvSpPr>
          <p:spPr>
            <a:xfrm>
              <a:off x="2843347" y="4029353"/>
              <a:ext cx="4693920" cy="731520"/>
            </a:xfrm>
            <a:custGeom>
              <a:avLst/>
              <a:gdLst>
                <a:gd name="connsiteX0" fmla="*/ 0 w 4693920"/>
                <a:gd name="connsiteY0" fmla="*/ 73152 h 731520"/>
                <a:gd name="connsiteX1" fmla="*/ 73152 w 4693920"/>
                <a:gd name="connsiteY1" fmla="*/ 0 h 731520"/>
                <a:gd name="connsiteX2" fmla="*/ 4620768 w 4693920"/>
                <a:gd name="connsiteY2" fmla="*/ 0 h 731520"/>
                <a:gd name="connsiteX3" fmla="*/ 4693920 w 4693920"/>
                <a:gd name="connsiteY3" fmla="*/ 73152 h 731520"/>
                <a:gd name="connsiteX4" fmla="*/ 4693920 w 4693920"/>
                <a:gd name="connsiteY4" fmla="*/ 658368 h 731520"/>
                <a:gd name="connsiteX5" fmla="*/ 4620768 w 4693920"/>
                <a:gd name="connsiteY5" fmla="*/ 731520 h 731520"/>
                <a:gd name="connsiteX6" fmla="*/ 73152 w 4693920"/>
                <a:gd name="connsiteY6" fmla="*/ 731520 h 731520"/>
                <a:gd name="connsiteX7" fmla="*/ 0 w 4693920"/>
                <a:gd name="connsiteY7" fmla="*/ 658368 h 731520"/>
                <a:gd name="connsiteX8" fmla="*/ 0 w 4693920"/>
                <a:gd name="connsiteY8" fmla="*/ 73152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3920" h="731520">
                  <a:moveTo>
                    <a:pt x="0" y="73152"/>
                  </a:moveTo>
                  <a:cubicBezTo>
                    <a:pt x="0" y="32751"/>
                    <a:pt x="32751" y="0"/>
                    <a:pt x="73152" y="0"/>
                  </a:cubicBezTo>
                  <a:lnTo>
                    <a:pt x="4620768" y="0"/>
                  </a:lnTo>
                  <a:cubicBezTo>
                    <a:pt x="4661169" y="0"/>
                    <a:pt x="4693920" y="32751"/>
                    <a:pt x="4693920" y="73152"/>
                  </a:cubicBezTo>
                  <a:lnTo>
                    <a:pt x="4693920" y="658368"/>
                  </a:lnTo>
                  <a:cubicBezTo>
                    <a:pt x="4693920" y="698769"/>
                    <a:pt x="4661169" y="731520"/>
                    <a:pt x="4620768" y="731520"/>
                  </a:cubicBezTo>
                  <a:lnTo>
                    <a:pt x="73152" y="731520"/>
                  </a:lnTo>
                  <a:cubicBezTo>
                    <a:pt x="32751" y="731520"/>
                    <a:pt x="0" y="698769"/>
                    <a:pt x="0" y="658368"/>
                  </a:cubicBezTo>
                  <a:lnTo>
                    <a:pt x="0" y="73152"/>
                  </a:lnTo>
                  <a:close/>
                </a:path>
              </a:pathLst>
            </a:custGeom>
            <a:solidFill>
              <a:srgbClr val="84F3B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9535" tIns="139535" rIns="965543" bIns="139536" numCol="1" spcCol="1270" anchor="ctr" anchorCtr="0">
              <a:noAutofit/>
            </a:bodyPr>
            <a:lstStyle/>
            <a:p>
              <a:pPr marL="0" lvl="0" indent="0" algn="l" defTabSz="1377950">
                <a:lnSpc>
                  <a:spcPct val="90000"/>
                </a:lnSpc>
                <a:spcBef>
                  <a:spcPct val="0"/>
                </a:spcBef>
                <a:spcAft>
                  <a:spcPct val="35000"/>
                </a:spcAft>
                <a:buNone/>
              </a:pPr>
              <a:r>
                <a:rPr lang="en-US" sz="3100" kern="1200" dirty="0"/>
                <a:t>Template Stamp</a:t>
              </a:r>
            </a:p>
          </p:txBody>
        </p:sp>
        <p:sp>
          <p:nvSpPr>
            <p:cNvPr id="20" name="Freeform 19">
              <a:extLst>
                <a:ext uri="{FF2B5EF4-FFF2-40B4-BE49-F238E27FC236}">
                  <a16:creationId xmlns:a16="http://schemas.microsoft.com/office/drawing/2014/main" id="{A95BE6C0-6C01-F848-A904-DC8E149E5EDB}"/>
                </a:ext>
              </a:extLst>
            </p:cNvPr>
            <p:cNvSpPr/>
            <p:nvPr/>
          </p:nvSpPr>
          <p:spPr>
            <a:xfrm>
              <a:off x="7061780" y="4551577"/>
              <a:ext cx="475488" cy="475488"/>
            </a:xfrm>
            <a:custGeom>
              <a:avLst/>
              <a:gdLst>
                <a:gd name="connsiteX0" fmla="*/ 0 w 475488"/>
                <a:gd name="connsiteY0" fmla="*/ 261518 h 475488"/>
                <a:gd name="connsiteX1" fmla="*/ 106985 w 475488"/>
                <a:gd name="connsiteY1" fmla="*/ 261518 h 475488"/>
                <a:gd name="connsiteX2" fmla="*/ 106985 w 475488"/>
                <a:gd name="connsiteY2" fmla="*/ 0 h 475488"/>
                <a:gd name="connsiteX3" fmla="*/ 368503 w 475488"/>
                <a:gd name="connsiteY3" fmla="*/ 0 h 475488"/>
                <a:gd name="connsiteX4" fmla="*/ 368503 w 475488"/>
                <a:gd name="connsiteY4" fmla="*/ 261518 h 475488"/>
                <a:gd name="connsiteX5" fmla="*/ 475488 w 475488"/>
                <a:gd name="connsiteY5" fmla="*/ 261518 h 475488"/>
                <a:gd name="connsiteX6" fmla="*/ 237744 w 475488"/>
                <a:gd name="connsiteY6" fmla="*/ 475488 h 475488"/>
                <a:gd name="connsiteX7" fmla="*/ 0 w 475488"/>
                <a:gd name="connsiteY7" fmla="*/ 26151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475488">
                  <a:moveTo>
                    <a:pt x="0" y="261518"/>
                  </a:moveTo>
                  <a:lnTo>
                    <a:pt x="106985" y="261518"/>
                  </a:lnTo>
                  <a:lnTo>
                    <a:pt x="106985" y="0"/>
                  </a:lnTo>
                  <a:lnTo>
                    <a:pt x="368503" y="0"/>
                  </a:lnTo>
                  <a:lnTo>
                    <a:pt x="368503" y="261518"/>
                  </a:lnTo>
                  <a:lnTo>
                    <a:pt x="475488" y="261518"/>
                  </a:lnTo>
                  <a:lnTo>
                    <a:pt x="237744" y="475488"/>
                  </a:lnTo>
                  <a:lnTo>
                    <a:pt x="0" y="261518"/>
                  </a:lnTo>
                  <a:close/>
                </a:path>
              </a:pathLst>
            </a:custGeom>
            <a:gradFill>
              <a:gsLst>
                <a:gs pos="0">
                  <a:srgbClr val="3B50CF"/>
                </a:gs>
                <a:gs pos="100000">
                  <a:srgbClr val="39BFC4"/>
                </a:gs>
              </a:gsLst>
              <a:lin ang="17400000" scaled="0"/>
            </a:gradFill>
            <a:ln>
              <a:solidFill>
                <a:srgbClr val="FF660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lt1"/>
                </a:solidFill>
              </a:endParaRPr>
            </a:p>
          </p:txBody>
        </p:sp>
      </p:grpSp>
      <p:grpSp>
        <p:nvGrpSpPr>
          <p:cNvPr id="24" name="Group 23">
            <a:extLst>
              <a:ext uri="{FF2B5EF4-FFF2-40B4-BE49-F238E27FC236}">
                <a16:creationId xmlns:a16="http://schemas.microsoft.com/office/drawing/2014/main" id="{0814E10E-CF14-8743-A675-015A384A691C}"/>
              </a:ext>
            </a:extLst>
          </p:cNvPr>
          <p:cNvGrpSpPr/>
          <p:nvPr/>
        </p:nvGrpSpPr>
        <p:grpSpPr>
          <a:xfrm>
            <a:off x="2492828" y="3196233"/>
            <a:ext cx="4693920" cy="1009904"/>
            <a:chOff x="2492828" y="3196233"/>
            <a:chExt cx="4693920" cy="1009904"/>
          </a:xfrm>
        </p:grpSpPr>
        <p:sp>
          <p:nvSpPr>
            <p:cNvPr id="14" name="Freeform 13">
              <a:extLst>
                <a:ext uri="{FF2B5EF4-FFF2-40B4-BE49-F238E27FC236}">
                  <a16:creationId xmlns:a16="http://schemas.microsoft.com/office/drawing/2014/main" id="{E125FDB4-306D-E745-B1D1-06BB274BFF59}"/>
                </a:ext>
              </a:extLst>
            </p:cNvPr>
            <p:cNvSpPr/>
            <p:nvPr/>
          </p:nvSpPr>
          <p:spPr>
            <a:xfrm>
              <a:off x="2492828" y="3196233"/>
              <a:ext cx="4693920" cy="731520"/>
            </a:xfrm>
            <a:custGeom>
              <a:avLst/>
              <a:gdLst>
                <a:gd name="connsiteX0" fmla="*/ 0 w 4693920"/>
                <a:gd name="connsiteY0" fmla="*/ 73152 h 731520"/>
                <a:gd name="connsiteX1" fmla="*/ 73152 w 4693920"/>
                <a:gd name="connsiteY1" fmla="*/ 0 h 731520"/>
                <a:gd name="connsiteX2" fmla="*/ 4620768 w 4693920"/>
                <a:gd name="connsiteY2" fmla="*/ 0 h 731520"/>
                <a:gd name="connsiteX3" fmla="*/ 4693920 w 4693920"/>
                <a:gd name="connsiteY3" fmla="*/ 73152 h 731520"/>
                <a:gd name="connsiteX4" fmla="*/ 4693920 w 4693920"/>
                <a:gd name="connsiteY4" fmla="*/ 658368 h 731520"/>
                <a:gd name="connsiteX5" fmla="*/ 4620768 w 4693920"/>
                <a:gd name="connsiteY5" fmla="*/ 731520 h 731520"/>
                <a:gd name="connsiteX6" fmla="*/ 73152 w 4693920"/>
                <a:gd name="connsiteY6" fmla="*/ 731520 h 731520"/>
                <a:gd name="connsiteX7" fmla="*/ 0 w 4693920"/>
                <a:gd name="connsiteY7" fmla="*/ 658368 h 731520"/>
                <a:gd name="connsiteX8" fmla="*/ 0 w 4693920"/>
                <a:gd name="connsiteY8" fmla="*/ 73152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3920" h="731520">
                  <a:moveTo>
                    <a:pt x="0" y="73152"/>
                  </a:moveTo>
                  <a:cubicBezTo>
                    <a:pt x="0" y="32751"/>
                    <a:pt x="32751" y="0"/>
                    <a:pt x="73152" y="0"/>
                  </a:cubicBezTo>
                  <a:lnTo>
                    <a:pt x="4620768" y="0"/>
                  </a:lnTo>
                  <a:cubicBezTo>
                    <a:pt x="4661169" y="0"/>
                    <a:pt x="4693920" y="32751"/>
                    <a:pt x="4693920" y="73152"/>
                  </a:cubicBezTo>
                  <a:lnTo>
                    <a:pt x="4693920" y="658368"/>
                  </a:lnTo>
                  <a:cubicBezTo>
                    <a:pt x="4693920" y="698769"/>
                    <a:pt x="4661169" y="731520"/>
                    <a:pt x="4620768" y="731520"/>
                  </a:cubicBezTo>
                  <a:lnTo>
                    <a:pt x="73152" y="731520"/>
                  </a:lnTo>
                  <a:cubicBezTo>
                    <a:pt x="32751" y="731520"/>
                    <a:pt x="0" y="698769"/>
                    <a:pt x="0" y="658368"/>
                  </a:cubicBezTo>
                  <a:lnTo>
                    <a:pt x="0" y="73152"/>
                  </a:lnTo>
                  <a:close/>
                </a:path>
              </a:pathLst>
            </a:custGeom>
            <a:solidFill>
              <a:srgbClr val="E9D8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9535" tIns="139535" rIns="965543" bIns="139536" numCol="1" spcCol="1270" anchor="ctr" anchorCtr="0">
              <a:noAutofit/>
            </a:bodyPr>
            <a:lstStyle/>
            <a:p>
              <a:pPr marL="0" lvl="0" indent="0" algn="l" defTabSz="1377950">
                <a:lnSpc>
                  <a:spcPct val="90000"/>
                </a:lnSpc>
                <a:spcBef>
                  <a:spcPct val="0"/>
                </a:spcBef>
                <a:spcAft>
                  <a:spcPct val="35000"/>
                </a:spcAft>
                <a:buNone/>
              </a:pPr>
              <a:r>
                <a:rPr lang="en-US" sz="3100" kern="1200" dirty="0" err="1"/>
                <a:t>PropertyEffects</a:t>
              </a:r>
              <a:endParaRPr lang="en-US" sz="3100" kern="1200" dirty="0"/>
            </a:p>
          </p:txBody>
        </p:sp>
        <p:sp>
          <p:nvSpPr>
            <p:cNvPr id="19" name="Freeform 18">
              <a:extLst>
                <a:ext uri="{FF2B5EF4-FFF2-40B4-BE49-F238E27FC236}">
                  <a16:creationId xmlns:a16="http://schemas.microsoft.com/office/drawing/2014/main" id="{48092889-B7BD-6146-AEA2-BD96DCBC6466}"/>
                </a:ext>
              </a:extLst>
            </p:cNvPr>
            <p:cNvSpPr/>
            <p:nvPr/>
          </p:nvSpPr>
          <p:spPr>
            <a:xfrm>
              <a:off x="6711260" y="3730649"/>
              <a:ext cx="475488" cy="475488"/>
            </a:xfrm>
            <a:custGeom>
              <a:avLst/>
              <a:gdLst>
                <a:gd name="connsiteX0" fmla="*/ 0 w 475488"/>
                <a:gd name="connsiteY0" fmla="*/ 261518 h 475488"/>
                <a:gd name="connsiteX1" fmla="*/ 106985 w 475488"/>
                <a:gd name="connsiteY1" fmla="*/ 261518 h 475488"/>
                <a:gd name="connsiteX2" fmla="*/ 106985 w 475488"/>
                <a:gd name="connsiteY2" fmla="*/ 0 h 475488"/>
                <a:gd name="connsiteX3" fmla="*/ 368503 w 475488"/>
                <a:gd name="connsiteY3" fmla="*/ 0 h 475488"/>
                <a:gd name="connsiteX4" fmla="*/ 368503 w 475488"/>
                <a:gd name="connsiteY4" fmla="*/ 261518 h 475488"/>
                <a:gd name="connsiteX5" fmla="*/ 475488 w 475488"/>
                <a:gd name="connsiteY5" fmla="*/ 261518 h 475488"/>
                <a:gd name="connsiteX6" fmla="*/ 237744 w 475488"/>
                <a:gd name="connsiteY6" fmla="*/ 475488 h 475488"/>
                <a:gd name="connsiteX7" fmla="*/ 0 w 475488"/>
                <a:gd name="connsiteY7" fmla="*/ 26151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475488">
                  <a:moveTo>
                    <a:pt x="0" y="261518"/>
                  </a:moveTo>
                  <a:lnTo>
                    <a:pt x="106985" y="261518"/>
                  </a:lnTo>
                  <a:lnTo>
                    <a:pt x="106985" y="0"/>
                  </a:lnTo>
                  <a:lnTo>
                    <a:pt x="368503" y="0"/>
                  </a:lnTo>
                  <a:lnTo>
                    <a:pt x="368503" y="261518"/>
                  </a:lnTo>
                  <a:lnTo>
                    <a:pt x="475488" y="261518"/>
                  </a:lnTo>
                  <a:lnTo>
                    <a:pt x="237744" y="475488"/>
                  </a:lnTo>
                  <a:lnTo>
                    <a:pt x="0" y="261518"/>
                  </a:lnTo>
                  <a:close/>
                </a:path>
              </a:pathLst>
            </a:custGeom>
            <a:gradFill>
              <a:gsLst>
                <a:gs pos="0">
                  <a:srgbClr val="3B50CF"/>
                </a:gs>
                <a:gs pos="100000">
                  <a:srgbClr val="39BFC4"/>
                </a:gs>
              </a:gsLst>
              <a:lin ang="17400000" scaled="0"/>
            </a:gradFill>
            <a:ln>
              <a:solidFill>
                <a:srgbClr val="FF660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lt1"/>
                </a:solidFill>
              </a:endParaRPr>
            </a:p>
          </p:txBody>
        </p:sp>
      </p:grpSp>
      <p:grpSp>
        <p:nvGrpSpPr>
          <p:cNvPr id="25" name="Group 24">
            <a:extLst>
              <a:ext uri="{FF2B5EF4-FFF2-40B4-BE49-F238E27FC236}">
                <a16:creationId xmlns:a16="http://schemas.microsoft.com/office/drawing/2014/main" id="{89D4A2EF-D674-CB4C-92F5-3EB7B1771B8F}"/>
              </a:ext>
            </a:extLst>
          </p:cNvPr>
          <p:cNvGrpSpPr/>
          <p:nvPr/>
        </p:nvGrpSpPr>
        <p:grpSpPr>
          <a:xfrm>
            <a:off x="2142308" y="2363113"/>
            <a:ext cx="4693920" cy="1009904"/>
            <a:chOff x="2142308" y="2363113"/>
            <a:chExt cx="4693920" cy="1009904"/>
          </a:xfrm>
        </p:grpSpPr>
        <p:sp>
          <p:nvSpPr>
            <p:cNvPr id="13" name="Freeform 12">
              <a:extLst>
                <a:ext uri="{FF2B5EF4-FFF2-40B4-BE49-F238E27FC236}">
                  <a16:creationId xmlns:a16="http://schemas.microsoft.com/office/drawing/2014/main" id="{2D7D2F08-2808-864B-B72C-F239217FD596}"/>
                </a:ext>
              </a:extLst>
            </p:cNvPr>
            <p:cNvSpPr/>
            <p:nvPr/>
          </p:nvSpPr>
          <p:spPr>
            <a:xfrm>
              <a:off x="2142308" y="2363113"/>
              <a:ext cx="4693920" cy="731520"/>
            </a:xfrm>
            <a:custGeom>
              <a:avLst/>
              <a:gdLst>
                <a:gd name="connsiteX0" fmla="*/ 0 w 4693920"/>
                <a:gd name="connsiteY0" fmla="*/ 73152 h 731520"/>
                <a:gd name="connsiteX1" fmla="*/ 73152 w 4693920"/>
                <a:gd name="connsiteY1" fmla="*/ 0 h 731520"/>
                <a:gd name="connsiteX2" fmla="*/ 4620768 w 4693920"/>
                <a:gd name="connsiteY2" fmla="*/ 0 h 731520"/>
                <a:gd name="connsiteX3" fmla="*/ 4693920 w 4693920"/>
                <a:gd name="connsiteY3" fmla="*/ 73152 h 731520"/>
                <a:gd name="connsiteX4" fmla="*/ 4693920 w 4693920"/>
                <a:gd name="connsiteY4" fmla="*/ 658368 h 731520"/>
                <a:gd name="connsiteX5" fmla="*/ 4620768 w 4693920"/>
                <a:gd name="connsiteY5" fmla="*/ 731520 h 731520"/>
                <a:gd name="connsiteX6" fmla="*/ 73152 w 4693920"/>
                <a:gd name="connsiteY6" fmla="*/ 731520 h 731520"/>
                <a:gd name="connsiteX7" fmla="*/ 0 w 4693920"/>
                <a:gd name="connsiteY7" fmla="*/ 658368 h 731520"/>
                <a:gd name="connsiteX8" fmla="*/ 0 w 4693920"/>
                <a:gd name="connsiteY8" fmla="*/ 73152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3920" h="731520">
                  <a:moveTo>
                    <a:pt x="0" y="73152"/>
                  </a:moveTo>
                  <a:cubicBezTo>
                    <a:pt x="0" y="32751"/>
                    <a:pt x="32751" y="0"/>
                    <a:pt x="73152" y="0"/>
                  </a:cubicBezTo>
                  <a:lnTo>
                    <a:pt x="4620768" y="0"/>
                  </a:lnTo>
                  <a:cubicBezTo>
                    <a:pt x="4661169" y="0"/>
                    <a:pt x="4693920" y="32751"/>
                    <a:pt x="4693920" y="73152"/>
                  </a:cubicBezTo>
                  <a:lnTo>
                    <a:pt x="4693920" y="658368"/>
                  </a:lnTo>
                  <a:cubicBezTo>
                    <a:pt x="4693920" y="698769"/>
                    <a:pt x="4661169" y="731520"/>
                    <a:pt x="4620768" y="731520"/>
                  </a:cubicBezTo>
                  <a:lnTo>
                    <a:pt x="73152" y="731520"/>
                  </a:lnTo>
                  <a:cubicBezTo>
                    <a:pt x="32751" y="731520"/>
                    <a:pt x="0" y="698769"/>
                    <a:pt x="0" y="658368"/>
                  </a:cubicBezTo>
                  <a:lnTo>
                    <a:pt x="0" y="73152"/>
                  </a:lnTo>
                  <a:close/>
                </a:path>
              </a:pathLst>
            </a:custGeom>
            <a:solidFill>
              <a:srgbClr val="D0622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39535" tIns="139535" rIns="971639" bIns="139535" numCol="1" spcCol="1270" anchor="ctr" anchorCtr="0">
              <a:noAutofit/>
            </a:bodyPr>
            <a:lstStyle/>
            <a:p>
              <a:pPr marL="0" lvl="0" indent="0" algn="l" defTabSz="1377950">
                <a:lnSpc>
                  <a:spcPct val="90000"/>
                </a:lnSpc>
                <a:spcBef>
                  <a:spcPct val="0"/>
                </a:spcBef>
                <a:spcAft>
                  <a:spcPct val="35000"/>
                </a:spcAft>
                <a:buNone/>
              </a:pPr>
              <a:r>
                <a:rPr lang="en-US" sz="3100" kern="1200" dirty="0" err="1"/>
                <a:t>PolymerElement</a:t>
              </a:r>
              <a:endParaRPr lang="en-US" sz="3100" kern="1200" dirty="0"/>
            </a:p>
          </p:txBody>
        </p:sp>
        <p:sp>
          <p:nvSpPr>
            <p:cNvPr id="18" name="Freeform 17">
              <a:extLst>
                <a:ext uri="{FF2B5EF4-FFF2-40B4-BE49-F238E27FC236}">
                  <a16:creationId xmlns:a16="http://schemas.microsoft.com/office/drawing/2014/main" id="{FE1B03C6-5634-D14D-BAC1-355712754D6A}"/>
                </a:ext>
              </a:extLst>
            </p:cNvPr>
            <p:cNvSpPr/>
            <p:nvPr/>
          </p:nvSpPr>
          <p:spPr>
            <a:xfrm>
              <a:off x="6360740" y="2897529"/>
              <a:ext cx="475488" cy="475488"/>
            </a:xfrm>
            <a:custGeom>
              <a:avLst/>
              <a:gdLst>
                <a:gd name="connsiteX0" fmla="*/ 0 w 475488"/>
                <a:gd name="connsiteY0" fmla="*/ 261518 h 475488"/>
                <a:gd name="connsiteX1" fmla="*/ 106985 w 475488"/>
                <a:gd name="connsiteY1" fmla="*/ 261518 h 475488"/>
                <a:gd name="connsiteX2" fmla="*/ 106985 w 475488"/>
                <a:gd name="connsiteY2" fmla="*/ 0 h 475488"/>
                <a:gd name="connsiteX3" fmla="*/ 368503 w 475488"/>
                <a:gd name="connsiteY3" fmla="*/ 0 h 475488"/>
                <a:gd name="connsiteX4" fmla="*/ 368503 w 475488"/>
                <a:gd name="connsiteY4" fmla="*/ 261518 h 475488"/>
                <a:gd name="connsiteX5" fmla="*/ 475488 w 475488"/>
                <a:gd name="connsiteY5" fmla="*/ 261518 h 475488"/>
                <a:gd name="connsiteX6" fmla="*/ 237744 w 475488"/>
                <a:gd name="connsiteY6" fmla="*/ 475488 h 475488"/>
                <a:gd name="connsiteX7" fmla="*/ 0 w 475488"/>
                <a:gd name="connsiteY7" fmla="*/ 261518 h 47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 h="475488">
                  <a:moveTo>
                    <a:pt x="0" y="261518"/>
                  </a:moveTo>
                  <a:lnTo>
                    <a:pt x="106985" y="261518"/>
                  </a:lnTo>
                  <a:lnTo>
                    <a:pt x="106985" y="0"/>
                  </a:lnTo>
                  <a:lnTo>
                    <a:pt x="368503" y="0"/>
                  </a:lnTo>
                  <a:lnTo>
                    <a:pt x="368503" y="261518"/>
                  </a:lnTo>
                  <a:lnTo>
                    <a:pt x="475488" y="261518"/>
                  </a:lnTo>
                  <a:lnTo>
                    <a:pt x="237744" y="475488"/>
                  </a:lnTo>
                  <a:lnTo>
                    <a:pt x="0" y="261518"/>
                  </a:lnTo>
                  <a:close/>
                </a:path>
              </a:pathLst>
            </a:custGeom>
            <a:gradFill>
              <a:gsLst>
                <a:gs pos="0">
                  <a:srgbClr val="3B50CF"/>
                </a:gs>
                <a:gs pos="100000">
                  <a:srgbClr val="39BFC4"/>
                </a:gs>
              </a:gsLst>
              <a:lin ang="17400000" scaled="0"/>
            </a:gradFill>
            <a:ln>
              <a:solidFill>
                <a:srgbClr val="FF660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lt1"/>
                </a:solidFill>
              </a:endParaRPr>
            </a:p>
          </p:txBody>
        </p:sp>
      </p:grpSp>
    </p:spTree>
    <p:extLst>
      <p:ext uri="{BB962C8B-B14F-4D97-AF65-F5344CB8AC3E}">
        <p14:creationId xmlns:p14="http://schemas.microsoft.com/office/powerpoint/2010/main" val="192206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22" presetClass="entr" presetSubtype="2"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 grpId="0" animBg="1"/>
      <p:bldP spid="9"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15904</TotalTime>
  <Words>475</Words>
  <Application>Microsoft Macintosh PowerPoint</Application>
  <PresentationFormat>On-screen Show (4:3)</PresentationFormat>
  <Paragraphs>83</Paragraphs>
  <Slides>15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HiraMinProN-W3</vt:lpstr>
      <vt:lpstr>Arial</vt:lpstr>
      <vt:lpstr>Calibri</vt:lpstr>
      <vt:lpstr>Office Theme</vt:lpstr>
      <vt:lpstr>(Not) talking about Polymer</vt:lpstr>
      <vt:lpstr>So now you are a front-end developer?</vt:lpstr>
      <vt:lpstr>Catholic wedding syndrome</vt:lpstr>
      <vt:lpstr>Is there a better way?</vt:lpstr>
      <vt:lpstr>Is there a better way?</vt:lpstr>
      <vt:lpstr>PowerPoint Presentation</vt:lpstr>
      <vt:lpstr>The four pillars of Web components</vt:lpstr>
      <vt:lpstr>So what is this Polymer stuff you are not talking about?</vt:lpstr>
      <vt:lpstr>According to the authors …</vt:lpstr>
      <vt:lpstr>PowerPoint Presentation</vt:lpstr>
      <vt:lpstr>Can I use this in production?</vt:lpstr>
      <vt:lpstr>Can I use this in production?</vt:lpstr>
      <vt:lpstr>Do we use this on production?</vt:lpstr>
      <vt:lpstr>Why is Google working on Angular and Polymer?</vt:lpstr>
      <vt:lpstr>Thanks</vt:lpstr>
    </vt:vector>
  </TitlesOfParts>
  <Company>Cloudware S.A.</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Vitor Pinho</dc:creator>
  <cp:lastModifiedBy>Cloudware</cp:lastModifiedBy>
  <cp:revision>926</cp:revision>
  <cp:lastPrinted>2017-11-16T12:43:33Z</cp:lastPrinted>
  <dcterms:created xsi:type="dcterms:W3CDTF">2015-07-21T09:55:04Z</dcterms:created>
  <dcterms:modified xsi:type="dcterms:W3CDTF">2018-03-05T06:54:58Z</dcterms:modified>
</cp:coreProperties>
</file>